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oppins"/>
      <p:regular r:id="rId13"/>
      <p:bold r:id="rId14"/>
      <p:italic r:id="rId15"/>
      <p:boldItalic r:id="rId16"/>
    </p:embeddedFont>
    <p:embeddedFont>
      <p:font typeface="Poppins Medium"/>
      <p:regular r:id="rId17"/>
      <p:bold r:id="rId18"/>
      <p:italic r:id="rId19"/>
      <p:boldItalic r:id="rId20"/>
    </p:embeddedFont>
    <p:embeddedFont>
      <p:font typeface="Poppins SemiBold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Medium-boldItalic.fntdata"/><Relationship Id="rId11" Type="http://schemas.openxmlformats.org/officeDocument/2006/relationships/slide" Target="slides/slide6.xml"/><Relationship Id="rId22" Type="http://schemas.openxmlformats.org/officeDocument/2006/relationships/font" Target="fonts/PoppinsSemiBold-bold.fntdata"/><Relationship Id="rId10" Type="http://schemas.openxmlformats.org/officeDocument/2006/relationships/slide" Target="slides/slide5.xml"/><Relationship Id="rId21" Type="http://schemas.openxmlformats.org/officeDocument/2006/relationships/font" Target="fonts/PoppinsSemiBold-regular.fntdata"/><Relationship Id="rId13" Type="http://schemas.openxmlformats.org/officeDocument/2006/relationships/font" Target="fonts/Poppins-regular.fntdata"/><Relationship Id="rId24" Type="http://schemas.openxmlformats.org/officeDocument/2006/relationships/font" Target="fonts/PoppinsSemiBold-boldItalic.fntdata"/><Relationship Id="rId12" Type="http://schemas.openxmlformats.org/officeDocument/2006/relationships/slide" Target="slides/slide7.xml"/><Relationship Id="rId23" Type="http://schemas.openxmlformats.org/officeDocument/2006/relationships/font" Target="fonts/Poppins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oppins-italic.fntdata"/><Relationship Id="rId14" Type="http://schemas.openxmlformats.org/officeDocument/2006/relationships/font" Target="fonts/Poppins-bold.fntdata"/><Relationship Id="rId17" Type="http://schemas.openxmlformats.org/officeDocument/2006/relationships/font" Target="fonts/PoppinsMedium-regular.fntdata"/><Relationship Id="rId16" Type="http://schemas.openxmlformats.org/officeDocument/2006/relationships/font" Target="fonts/Poppins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Medium-italic.fntdata"/><Relationship Id="rId6" Type="http://schemas.openxmlformats.org/officeDocument/2006/relationships/slide" Target="slides/slide1.xml"/><Relationship Id="rId18" Type="http://schemas.openxmlformats.org/officeDocument/2006/relationships/font" Target="fonts/Poppins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3a75be60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3a75be60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e093415b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e093415b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3a75be60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13a75be60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0e093415b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0e093415b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e093415b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e093415b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e093415b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e093415b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3072" l="0" r="0" t="0"/>
          <a:stretch/>
        </p:blipFill>
        <p:spPr>
          <a:xfrm>
            <a:off x="0" y="452400"/>
            <a:ext cx="9143999" cy="46911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128750" y="62150"/>
            <a:ext cx="68865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40">
                <a:solidFill>
                  <a:srgbClr val="741B4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Activity: Create a habitat map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0" y="452400"/>
            <a:ext cx="8481300" cy="1493100"/>
          </a:xfrm>
          <a:prstGeom prst="rect">
            <a:avLst/>
          </a:prstGeom>
          <a:solidFill>
            <a:srgbClr val="F3DEDE">
              <a:alpha val="6592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 Medium"/>
              <a:buChar char="●"/>
            </a:pPr>
            <a:r>
              <a:rPr lang="en-GB" sz="1300">
                <a:latin typeface="Poppins Medium"/>
                <a:ea typeface="Poppins Medium"/>
                <a:cs typeface="Poppins Medium"/>
                <a:sym typeface="Poppins Medium"/>
              </a:rPr>
              <a:t>Using Llwyn Isaf landfill site in </a:t>
            </a:r>
            <a:r>
              <a:rPr lang="en-GB" sz="13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Gwynedd</a:t>
            </a:r>
            <a:r>
              <a:rPr lang="en-GB" sz="1300">
                <a:latin typeface="Poppins Medium"/>
                <a:ea typeface="Poppins Medium"/>
                <a:cs typeface="Poppins Medium"/>
                <a:sym typeface="Poppins Medium"/>
              </a:rPr>
              <a:t>,</a:t>
            </a:r>
            <a:r>
              <a:rPr lang="en-GB" sz="1300">
                <a:latin typeface="Poppins Medium"/>
                <a:ea typeface="Poppins Medium"/>
                <a:cs typeface="Poppins Medium"/>
                <a:sym typeface="Poppins Medium"/>
              </a:rPr>
              <a:t> create your own habitat map for this site.</a:t>
            </a:r>
            <a:endParaRPr sz="13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Poppins Medium"/>
              <a:buChar char="●"/>
            </a:pPr>
            <a:r>
              <a:rPr lang="en-GB" sz="1300">
                <a:latin typeface="Poppins Medium"/>
                <a:ea typeface="Poppins Medium"/>
                <a:cs typeface="Poppins Medium"/>
                <a:sym typeface="Poppins Medium"/>
              </a:rPr>
              <a:t>There is a blank habitat map for each site along with reference materials.</a:t>
            </a:r>
            <a:endParaRPr sz="13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Poppins Medium"/>
              <a:buChar char="●"/>
            </a:pPr>
            <a:r>
              <a:rPr lang="en-GB" sz="1300">
                <a:latin typeface="Poppins Medium"/>
                <a:ea typeface="Poppins Medium"/>
                <a:cs typeface="Poppins Medium"/>
                <a:sym typeface="Poppins Medium"/>
              </a:rPr>
              <a:t>Use the habitat cards and species cards to help design the habitats</a:t>
            </a:r>
            <a:endParaRPr sz="13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Poppins Medium"/>
              <a:buChar char="●"/>
            </a:pPr>
            <a:r>
              <a:rPr lang="en-GB" sz="1300">
                <a:latin typeface="Poppins Medium"/>
                <a:ea typeface="Poppins Medium"/>
                <a:cs typeface="Poppins Medium"/>
                <a:sym typeface="Poppins Medium"/>
              </a:rPr>
              <a:t>You can also create food chains and webs from the species cards as an extension activity</a:t>
            </a:r>
            <a:endParaRPr sz="13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300"/>
              <a:buFont typeface="Poppins Medium"/>
              <a:buChar char="●"/>
            </a:pPr>
            <a:r>
              <a:rPr lang="en-GB" sz="1300">
                <a:latin typeface="Poppins Medium"/>
                <a:ea typeface="Poppins Medium"/>
                <a:cs typeface="Poppins Medium"/>
                <a:sym typeface="Poppins Medium"/>
              </a:rPr>
              <a:t>The following slides are to give background</a:t>
            </a:r>
            <a:endParaRPr sz="13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1747950" y="79775"/>
            <a:ext cx="5648100" cy="4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-GB" sz="1740">
                <a:solidFill>
                  <a:srgbClr val="741B4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Activity: </a:t>
            </a:r>
            <a:r>
              <a:rPr lang="en-GB" sz="1740">
                <a:solidFill>
                  <a:srgbClr val="741B4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Create a habitat map at </a:t>
            </a:r>
            <a:r>
              <a:rPr lang="en-GB" sz="1740">
                <a:solidFill>
                  <a:srgbClr val="741B4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Llwyn isaf</a:t>
            </a:r>
            <a:endParaRPr sz="1740">
              <a:solidFill>
                <a:srgbClr val="741B4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5913850" y="487975"/>
            <a:ext cx="3043800" cy="24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Poppins"/>
                <a:ea typeface="Poppins"/>
                <a:cs typeface="Poppins"/>
                <a:sym typeface="Poppins"/>
              </a:rPr>
              <a:t>Steps: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Font typeface="Poppins Medium"/>
              <a:buChar char="●"/>
            </a:pPr>
            <a:r>
              <a:rPr lang="en-GB" sz="1200">
                <a:latin typeface="Poppins Medium"/>
                <a:ea typeface="Poppins Medium"/>
                <a:cs typeface="Poppins Medium"/>
                <a:sym typeface="Poppins Medium"/>
              </a:rPr>
              <a:t>Create a key for the different habitats</a:t>
            </a:r>
            <a:endParaRPr sz="12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Font typeface="Poppins Medium"/>
              <a:buChar char="●"/>
            </a:pPr>
            <a:r>
              <a:rPr lang="en-GB" sz="1200">
                <a:latin typeface="Poppins Medium"/>
                <a:ea typeface="Poppins Medium"/>
                <a:cs typeface="Poppins Medium"/>
                <a:sym typeface="Poppins Medium"/>
              </a:rPr>
              <a:t>Mark the map using the colours of the key (feel free to use your own ideas here)</a:t>
            </a:r>
            <a:endParaRPr sz="12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Font typeface="Poppins Medium"/>
              <a:buChar char="●"/>
            </a:pPr>
            <a:r>
              <a:rPr lang="en-GB" sz="1200">
                <a:latin typeface="Poppins Medium"/>
                <a:ea typeface="Poppins Medium"/>
                <a:cs typeface="Poppins Medium"/>
                <a:sym typeface="Poppins Medium"/>
              </a:rPr>
              <a:t>Use the habitat cards to see what species live in each habitat</a:t>
            </a:r>
            <a:endParaRPr sz="12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04800" lvl="0" marL="457200" rtl="0" algn="l">
              <a:spcBef>
                <a:spcPts val="400"/>
              </a:spcBef>
              <a:spcAft>
                <a:spcPts val="400"/>
              </a:spcAft>
              <a:buSzPts val="1200"/>
              <a:buFont typeface="Poppins Medium"/>
              <a:buChar char="●"/>
            </a:pPr>
            <a:r>
              <a:rPr lang="en-GB" sz="1200">
                <a:latin typeface="Poppins Medium"/>
                <a:ea typeface="Poppins Medium"/>
                <a:cs typeface="Poppins Medium"/>
                <a:sym typeface="Poppins Medium"/>
              </a:rPr>
              <a:t>Use the species cards to design a habitat map</a:t>
            </a:r>
            <a:endParaRPr sz="12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98375"/>
            <a:ext cx="5538074" cy="4388525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4" name="Google Shape;64;p14"/>
          <p:cNvSpPr txBox="1"/>
          <p:nvPr/>
        </p:nvSpPr>
        <p:spPr>
          <a:xfrm>
            <a:off x="5854300" y="3311325"/>
            <a:ext cx="967500" cy="219300"/>
          </a:xfrm>
          <a:prstGeom prst="rect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65" name="Google Shape;65;p14"/>
          <p:cNvSpPr txBox="1"/>
          <p:nvPr/>
        </p:nvSpPr>
        <p:spPr>
          <a:xfrm>
            <a:off x="6985625" y="3259425"/>
            <a:ext cx="1371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Poppins"/>
                <a:ea typeface="Poppins"/>
                <a:cs typeface="Poppins"/>
                <a:sym typeface="Poppins"/>
              </a:rPr>
              <a:t>Existing woodland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6985625" y="3595900"/>
            <a:ext cx="1371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Poppins"/>
                <a:ea typeface="Poppins"/>
                <a:cs typeface="Poppins"/>
                <a:sym typeface="Poppins"/>
              </a:rPr>
              <a:t>New </a:t>
            </a:r>
            <a:r>
              <a:rPr lang="en-GB" sz="900">
                <a:latin typeface="Poppins"/>
                <a:ea typeface="Poppins"/>
                <a:cs typeface="Poppins"/>
                <a:sym typeface="Poppins"/>
              </a:rPr>
              <a:t> woodland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6985625" y="3932375"/>
            <a:ext cx="180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Poppins"/>
                <a:ea typeface="Poppins"/>
                <a:cs typeface="Poppins"/>
                <a:sym typeface="Poppins"/>
              </a:rPr>
              <a:t>New wildflower meadow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6985625" y="4268850"/>
            <a:ext cx="180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Poppins"/>
                <a:ea typeface="Poppins"/>
                <a:cs typeface="Poppins"/>
                <a:sym typeface="Poppins"/>
              </a:rPr>
              <a:t>New wetland habitat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6985625" y="4605325"/>
            <a:ext cx="180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Poppins"/>
                <a:ea typeface="Poppins"/>
                <a:cs typeface="Poppins"/>
                <a:sym typeface="Poppins"/>
              </a:rPr>
              <a:t>New pond creation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5800500" y="2874525"/>
            <a:ext cx="1871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latin typeface="Poppins"/>
                <a:ea typeface="Poppins"/>
                <a:cs typeface="Poppins"/>
                <a:sym typeface="Poppins"/>
              </a:rPr>
              <a:t>Key to habitats</a:t>
            </a:r>
            <a:endParaRPr b="1"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5861700" y="3660775"/>
            <a:ext cx="967500" cy="219300"/>
          </a:xfrm>
          <a:prstGeom prst="rect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72" name="Google Shape;72;p14"/>
          <p:cNvSpPr txBox="1"/>
          <p:nvPr/>
        </p:nvSpPr>
        <p:spPr>
          <a:xfrm>
            <a:off x="5861700" y="4010225"/>
            <a:ext cx="967500" cy="219300"/>
          </a:xfrm>
          <a:prstGeom prst="rect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73" name="Google Shape;73;p14"/>
          <p:cNvSpPr txBox="1"/>
          <p:nvPr/>
        </p:nvSpPr>
        <p:spPr>
          <a:xfrm>
            <a:off x="5861700" y="4359675"/>
            <a:ext cx="967500" cy="219300"/>
          </a:xfrm>
          <a:prstGeom prst="rect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74" name="Google Shape;74;p14"/>
          <p:cNvSpPr txBox="1"/>
          <p:nvPr/>
        </p:nvSpPr>
        <p:spPr>
          <a:xfrm>
            <a:off x="5861700" y="4709125"/>
            <a:ext cx="967500" cy="219300"/>
          </a:xfrm>
          <a:prstGeom prst="rect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b="0" l="0" r="4187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0" y="0"/>
            <a:ext cx="3000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40">
                <a:solidFill>
                  <a:srgbClr val="741B4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Llwyn isaf</a:t>
            </a:r>
            <a:endParaRPr sz="1740">
              <a:solidFill>
                <a:srgbClr val="741B4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" type="subTitle"/>
          </p:nvPr>
        </p:nvSpPr>
        <p:spPr>
          <a:xfrm>
            <a:off x="414225" y="79775"/>
            <a:ext cx="8491500" cy="4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-GB" sz="1500">
                <a:solidFill>
                  <a:srgbClr val="741B4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Llwyn isaf - Ordnance survey map </a:t>
            </a:r>
            <a:r>
              <a:rPr lang="en-GB" sz="1500">
                <a:solidFill>
                  <a:srgbClr val="741B4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(reference material)</a:t>
            </a:r>
            <a:endParaRPr sz="1500">
              <a:solidFill>
                <a:srgbClr val="741B4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950" y="475050"/>
            <a:ext cx="5493735" cy="466844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5843725" y="942925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Can you i</a:t>
            </a:r>
            <a:r>
              <a:rPr lang="en-GB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dentify the different habitats on the map i.e. grassland, woods, wet areas?</a:t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idx="1" type="subTitle"/>
          </p:nvPr>
        </p:nvSpPr>
        <p:spPr>
          <a:xfrm>
            <a:off x="2074825" y="79775"/>
            <a:ext cx="5519700" cy="4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-GB" sz="1520">
                <a:solidFill>
                  <a:srgbClr val="741B4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Llwyn isaf - disused landfill site (reference material)</a:t>
            </a:r>
            <a:endParaRPr sz="1520">
              <a:solidFill>
                <a:srgbClr val="741B4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 b="0" l="0" r="0" t="10321"/>
          <a:stretch/>
        </p:blipFill>
        <p:spPr>
          <a:xfrm>
            <a:off x="682375" y="589100"/>
            <a:ext cx="3556726" cy="451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4">
            <a:alphaModFix/>
          </a:blip>
          <a:srcRect b="0" l="0" r="0" t="10321"/>
          <a:stretch/>
        </p:blipFill>
        <p:spPr>
          <a:xfrm>
            <a:off x="4572000" y="589100"/>
            <a:ext cx="3556726" cy="4511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idx="1" type="subTitle"/>
          </p:nvPr>
        </p:nvSpPr>
        <p:spPr>
          <a:xfrm>
            <a:off x="1933500" y="41425"/>
            <a:ext cx="5277000" cy="4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-GB" sz="1500">
                <a:solidFill>
                  <a:srgbClr val="741B4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Llwyn isaf - </a:t>
            </a:r>
            <a:r>
              <a:rPr lang="en-GB" sz="1500">
                <a:solidFill>
                  <a:srgbClr val="741B4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satellite</a:t>
            </a:r>
            <a:r>
              <a:rPr lang="en-GB" sz="1500">
                <a:solidFill>
                  <a:srgbClr val="741B4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image </a:t>
            </a:r>
            <a:r>
              <a:rPr lang="en-GB" sz="1500">
                <a:solidFill>
                  <a:srgbClr val="741B4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(reference material)</a:t>
            </a:r>
            <a:endParaRPr sz="1500">
              <a:solidFill>
                <a:srgbClr val="741B4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6427" y="545975"/>
            <a:ext cx="5091149" cy="462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idx="1" type="subTitle"/>
          </p:nvPr>
        </p:nvSpPr>
        <p:spPr>
          <a:xfrm>
            <a:off x="1384350" y="90125"/>
            <a:ext cx="6375300" cy="4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741B4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Llwyn isaf - official GIS map with new habitats (for reference)</a:t>
            </a:r>
            <a:endParaRPr sz="1500">
              <a:solidFill>
                <a:srgbClr val="741B4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83500"/>
            <a:ext cx="6375398" cy="450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