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p:cViewPr varScale="1">
        <p:scale>
          <a:sx n="95" d="100"/>
          <a:sy n="95" d="100"/>
        </p:scale>
        <p:origin x="-504"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594010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13aab0c8fe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13aab0c8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132149d70f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132149d70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0b10aecfbc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0b10aecfbc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ee7373875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0ee737387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13a343520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13a343520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13aab0c8f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13aab0c8f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13a3435200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13a343520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13a3435200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13a343520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13a3435200_1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13a3435200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13a3435200_1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13a3435200_1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132149d70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132149d7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13a3435200_1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13a3435200_1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13a3435200_1_2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13a3435200_1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13a3435200_1_3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13a3435200_1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eb13bcf67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eb13bcf67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0b10aecfbc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0b10aecfb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0eb13bcf6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0eb13bcf6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0b10aecfbc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0b10aecfbc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0b10aecfbc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0b10aecfbc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0b10aecfbc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0b10aecfbc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0f02e3d7a8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0f02e3d7a8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32149d70f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32149d70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52995e791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52995e79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52995e791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152995e79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152995e79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152995e79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152995e791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152995e79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13aab0c8fe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13aab0c8f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0b10aecfbc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0b10aecfbc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eg"/><Relationship Id="rId6" Type="http://schemas.openxmlformats.org/officeDocument/2006/relationships/image" Target="../media/image46.jpe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jpeg"/><Relationship Id="rId8" Type="http://schemas.openxmlformats.org/officeDocument/2006/relationships/image" Target="../media/image52.jpe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0oyqPZJj-2w" TargetMode="External"/><Relationship Id="rId4" Type="http://schemas.openxmlformats.org/officeDocument/2006/relationships/hyperlink" Target="http://drive.google.com/file/d/1YD75gQ-ei0MoJSMdLGihdyPnCUG6AID0/view" TargetMode="External"/><Relationship Id="rId5" Type="http://schemas.openxmlformats.org/officeDocument/2006/relationships/image" Target="../media/image53.jp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jpeg"/><Relationship Id="rId5" Type="http://schemas.openxmlformats.org/officeDocument/2006/relationships/image" Target="../media/image57.jpeg"/><Relationship Id="rId6" Type="http://schemas.openxmlformats.org/officeDocument/2006/relationships/image" Target="../media/image58.jpeg"/><Relationship Id="rId7" Type="http://schemas.openxmlformats.org/officeDocument/2006/relationships/image" Target="../media/image59.jpeg"/><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jpeg"/><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jpeg"/><Relationship Id="rId5" Type="http://schemas.openxmlformats.org/officeDocument/2006/relationships/image" Target="../media/image64.jpeg"/><Relationship Id="rId6" Type="http://schemas.openxmlformats.org/officeDocument/2006/relationships/image" Target="../media/image65.jpeg"/><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70.pn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s://visual.ly/community/Infographics/environment/shocking-facts-about-waste" TargetMode="External"/><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s://www.worldbank.org/en/news/infographic/2018/09/20/what-a-waste-20-a-global-snapshot-of-solid-waste-management-to-2050" TargetMode="External"/><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Food_waste_in_the_United_Kingdom" TargetMode="External"/><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s://openknowledge.worldbank.org/handle/10986/30317" TargetMode="External"/><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cstate="email">
            <a:alphaModFix amt="80000"/>
            <a:extLst>
              <a:ext uri="{28A0092B-C50C-407E-A947-70E740481C1C}">
                <a14:useLocalDpi xmlns:a14="http://schemas.microsoft.com/office/drawing/2010/main"/>
              </a:ext>
            </a:extLst>
          </a:blip>
          <a:srcRect/>
          <a:stretch/>
        </p:blipFill>
        <p:spPr>
          <a:xfrm>
            <a:off x="0" y="0"/>
            <a:ext cx="9144001" cy="5143500"/>
          </a:xfrm>
          <a:prstGeom prst="rect">
            <a:avLst/>
          </a:prstGeom>
          <a:noFill/>
          <a:ln>
            <a:noFill/>
          </a:ln>
        </p:spPr>
      </p:pic>
      <p:sp>
        <p:nvSpPr>
          <p:cNvPr id="55" name="Google Shape;55;p13"/>
          <p:cNvSpPr txBox="1">
            <a:spLocks noGrp="1"/>
          </p:cNvSpPr>
          <p:nvPr>
            <p:ph type="subTitle" idx="1"/>
          </p:nvPr>
        </p:nvSpPr>
        <p:spPr>
          <a:xfrm>
            <a:off x="1366500" y="3531050"/>
            <a:ext cx="6258600" cy="580800"/>
          </a:xfrm>
          <a:prstGeom prst="rect">
            <a:avLst/>
          </a:prstGeom>
          <a:solidFill>
            <a:srgbClr val="EEEEEE">
              <a:alpha val="41340"/>
            </a:srgbClr>
          </a:solidFill>
        </p:spPr>
        <p:txBody>
          <a:bodyPr spcFirstLastPara="1" wrap="square" lIns="91425" tIns="91425" rIns="91425" bIns="91425" anchor="t" anchorCtr="0">
            <a:normAutofit fontScale="77500"/>
          </a:bodyPr>
          <a:lstStyle/>
          <a:p>
            <a:pPr marL="0" lvl="0" indent="0" algn="ctr" rtl="0">
              <a:spcBef>
                <a:spcPts val="0"/>
              </a:spcBef>
              <a:spcAft>
                <a:spcPts val="0"/>
              </a:spcAft>
              <a:buNone/>
            </a:pPr>
            <a:r>
              <a:rPr lang="en-GB" sz="3300" b="1">
                <a:solidFill>
                  <a:srgbClr val="134F5C"/>
                </a:solidFill>
                <a:latin typeface="Poppins"/>
                <a:ea typeface="Poppins"/>
                <a:cs typeface="Poppins"/>
                <a:sym typeface="Poppins"/>
              </a:rPr>
              <a:t>Restoring nature on old landfill sites</a:t>
            </a:r>
            <a:endParaRPr sz="3300" b="1">
              <a:solidFill>
                <a:srgbClr val="134F5C"/>
              </a:solidFill>
              <a:latin typeface="Poppins"/>
              <a:ea typeface="Poppins"/>
              <a:cs typeface="Poppins"/>
              <a:sym typeface="Poppins"/>
            </a:endParaRPr>
          </a:p>
        </p:txBody>
      </p:sp>
      <p:grpSp>
        <p:nvGrpSpPr>
          <p:cNvPr id="56" name="Google Shape;56;p13"/>
          <p:cNvGrpSpPr/>
          <p:nvPr/>
        </p:nvGrpSpPr>
        <p:grpSpPr>
          <a:xfrm>
            <a:off x="176862" y="4397150"/>
            <a:ext cx="8637880" cy="638426"/>
            <a:chOff x="176862" y="4397150"/>
            <a:chExt cx="8637880" cy="638426"/>
          </a:xfrm>
        </p:grpSpPr>
        <p:pic>
          <p:nvPicPr>
            <p:cNvPr id="57" name="Google Shape;57;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6862" y="4397151"/>
              <a:ext cx="797725" cy="638425"/>
            </a:xfrm>
            <a:prstGeom prst="rect">
              <a:avLst/>
            </a:prstGeom>
            <a:noFill/>
            <a:ln>
              <a:noFill/>
            </a:ln>
          </p:spPr>
        </p:pic>
        <p:pic>
          <p:nvPicPr>
            <p:cNvPr id="58" name="Google Shape;58;p1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606358" y="4397151"/>
              <a:ext cx="1766876" cy="638425"/>
            </a:xfrm>
            <a:prstGeom prst="rect">
              <a:avLst/>
            </a:prstGeom>
            <a:noFill/>
            <a:ln>
              <a:noFill/>
            </a:ln>
          </p:spPr>
        </p:pic>
        <p:pic>
          <p:nvPicPr>
            <p:cNvPr id="59" name="Google Shape;59;p1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449434" y="4397150"/>
              <a:ext cx="882144" cy="638426"/>
            </a:xfrm>
            <a:prstGeom prst="rect">
              <a:avLst/>
            </a:prstGeom>
            <a:noFill/>
            <a:ln>
              <a:noFill/>
            </a:ln>
          </p:spPr>
        </p:pic>
        <p:pic>
          <p:nvPicPr>
            <p:cNvPr id="60" name="Google Shape;60;p13"/>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5407778" y="4397151"/>
              <a:ext cx="1365634" cy="638425"/>
            </a:xfrm>
            <a:prstGeom prst="rect">
              <a:avLst/>
            </a:prstGeom>
            <a:noFill/>
            <a:ln>
              <a:noFill/>
            </a:ln>
          </p:spPr>
        </p:pic>
        <p:pic>
          <p:nvPicPr>
            <p:cNvPr id="61" name="Google Shape;61;p13"/>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2086357" y="4397151"/>
              <a:ext cx="443801" cy="638425"/>
            </a:xfrm>
            <a:prstGeom prst="rect">
              <a:avLst/>
            </a:prstGeom>
            <a:noFill/>
            <a:ln>
              <a:noFill/>
            </a:ln>
          </p:spPr>
        </p:pic>
        <p:pic>
          <p:nvPicPr>
            <p:cNvPr id="62" name="Google Shape;62;p13"/>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6849613" y="4397151"/>
              <a:ext cx="1965130" cy="638425"/>
            </a:xfrm>
            <a:prstGeom prst="rect">
              <a:avLst/>
            </a:prstGeom>
            <a:noFill/>
            <a:ln>
              <a:noFill/>
            </a:ln>
          </p:spPr>
        </p:pic>
        <p:pic>
          <p:nvPicPr>
            <p:cNvPr id="63" name="Google Shape;63;p13"/>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1050788" y="4397151"/>
              <a:ext cx="959369" cy="638425"/>
            </a:xfrm>
            <a:prstGeom prst="rect">
              <a:avLst/>
            </a:prstGeom>
            <a:noFill/>
            <a:ln>
              <a:noFill/>
            </a:ln>
          </p:spPr>
        </p:pic>
      </p:grpSp>
      <p:pic>
        <p:nvPicPr>
          <p:cNvPr id="64" name="Google Shape;64;p13"/>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12" y="0"/>
            <a:ext cx="5843277" cy="1186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5" name="Google Shape;125;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6" name="Google Shape;126;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1" cy="5143500"/>
          </a:xfrm>
          <a:prstGeom prst="rect">
            <a:avLst/>
          </a:prstGeom>
          <a:noFill/>
          <a:ln>
            <a:noFill/>
          </a:ln>
        </p:spPr>
      </p:pic>
      <p:sp>
        <p:nvSpPr>
          <p:cNvPr id="127" name="Google Shape;127;p22"/>
          <p:cNvSpPr txBox="1"/>
          <p:nvPr/>
        </p:nvSpPr>
        <p:spPr>
          <a:xfrm>
            <a:off x="938400" y="0"/>
            <a:ext cx="7267200" cy="464700"/>
          </a:xfrm>
          <a:prstGeom prst="rect">
            <a:avLst/>
          </a:prstGeom>
          <a:noFill/>
          <a:ln>
            <a:noFill/>
          </a:ln>
        </p:spPr>
        <p:txBody>
          <a:bodyPr spcFirstLastPara="1" wrap="square" lIns="91425" tIns="91425" rIns="91425" bIns="91425" anchor="t" anchorCtr="0">
            <a:spAutoFit/>
          </a:bodyPr>
          <a:lstStyle/>
          <a:p>
            <a:pPr marL="0" lvl="0" indent="0" algn="ctr" rtl="0">
              <a:lnSpc>
                <a:spcPct val="95000"/>
              </a:lnSpc>
              <a:spcBef>
                <a:spcPts val="0"/>
              </a:spcBef>
              <a:spcAft>
                <a:spcPts val="0"/>
              </a:spcAft>
              <a:buNone/>
            </a:pPr>
            <a:r>
              <a:rPr lang="en-GB" sz="1915" b="1">
                <a:solidFill>
                  <a:srgbClr val="134F5C"/>
                </a:solidFill>
                <a:latin typeface="Poppins"/>
                <a:ea typeface="Poppins"/>
                <a:cs typeface="Poppins"/>
                <a:sym typeface="Poppins"/>
              </a:rPr>
              <a:t>Ffrith rasus - disused landfill site at Harlech</a:t>
            </a:r>
            <a:endParaRPr sz="1915">
              <a:solidFill>
                <a:srgbClr val="134F5C"/>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3"/>
          <p:cNvPicPr preferRelativeResize="0"/>
          <p:nvPr/>
        </p:nvPicPr>
        <p:blipFill rotWithShape="1">
          <a:blip r:embed="rId3" cstate="email">
            <a:alphaModFix/>
            <a:extLst>
              <a:ext uri="{28A0092B-C50C-407E-A947-70E740481C1C}">
                <a14:useLocalDpi xmlns:a14="http://schemas.microsoft.com/office/drawing/2010/main"/>
              </a:ext>
            </a:extLst>
          </a:blip>
          <a:srcRect l="-281" r="-281"/>
          <a:stretch/>
        </p:blipFill>
        <p:spPr>
          <a:xfrm>
            <a:off x="0" y="0"/>
            <a:ext cx="9143997" cy="5143500"/>
          </a:xfrm>
          <a:prstGeom prst="rect">
            <a:avLst/>
          </a:prstGeom>
          <a:noFill/>
          <a:ln>
            <a:noFill/>
          </a:ln>
        </p:spPr>
      </p:pic>
      <p:sp>
        <p:nvSpPr>
          <p:cNvPr id="133" name="Google Shape;133;p23"/>
          <p:cNvSpPr txBox="1"/>
          <p:nvPr/>
        </p:nvSpPr>
        <p:spPr>
          <a:xfrm>
            <a:off x="938400" y="0"/>
            <a:ext cx="7267200" cy="744600"/>
          </a:xfrm>
          <a:prstGeom prst="rect">
            <a:avLst/>
          </a:prstGeom>
          <a:noFill/>
          <a:ln>
            <a:noFill/>
          </a:ln>
        </p:spPr>
        <p:txBody>
          <a:bodyPr spcFirstLastPara="1" wrap="square" lIns="91425" tIns="91425" rIns="91425" bIns="91425" anchor="t" anchorCtr="0">
            <a:spAutoFit/>
          </a:bodyPr>
          <a:lstStyle/>
          <a:p>
            <a:pPr marL="0" lvl="0" indent="0" algn="ctr" rtl="0">
              <a:lnSpc>
                <a:spcPct val="95000"/>
              </a:lnSpc>
              <a:spcBef>
                <a:spcPts val="0"/>
              </a:spcBef>
              <a:spcAft>
                <a:spcPts val="0"/>
              </a:spcAft>
              <a:buNone/>
            </a:pPr>
            <a:r>
              <a:rPr lang="en-GB" sz="1915" b="1">
                <a:solidFill>
                  <a:srgbClr val="134F5C"/>
                </a:solidFill>
                <a:latin typeface="Poppins"/>
                <a:ea typeface="Poppins"/>
                <a:cs typeface="Poppins"/>
                <a:sym typeface="Poppins"/>
              </a:rPr>
              <a:t>Can we utilise landfill and surrounding land for nature recovery and climate change action?</a:t>
            </a:r>
            <a:endParaRPr sz="1915">
              <a:solidFill>
                <a:srgbClr val="134F5C"/>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3997" cy="5143500"/>
          </a:xfrm>
          <a:prstGeom prst="rect">
            <a:avLst/>
          </a:prstGeom>
          <a:noFill/>
          <a:ln>
            <a:noFill/>
          </a:ln>
        </p:spPr>
      </p:pic>
      <p:sp>
        <p:nvSpPr>
          <p:cNvPr id="139" name="Google Shape;139;p24"/>
          <p:cNvSpPr txBox="1">
            <a:spLocks noGrp="1"/>
          </p:cNvSpPr>
          <p:nvPr>
            <p:ph type="title"/>
          </p:nvPr>
        </p:nvSpPr>
        <p:spPr>
          <a:xfrm>
            <a:off x="1825950" y="0"/>
            <a:ext cx="5492100" cy="516600"/>
          </a:xfrm>
          <a:prstGeom prst="rect">
            <a:avLst/>
          </a:prstGeom>
          <a:solidFill>
            <a:srgbClr val="EEEEEE">
              <a:alpha val="72550"/>
            </a:srgbClr>
          </a:solidFill>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1920">
                <a:solidFill>
                  <a:srgbClr val="134F5C"/>
                </a:solidFill>
                <a:latin typeface="Poppins SemiBold"/>
                <a:ea typeface="Poppins SemiBold"/>
                <a:cs typeface="Poppins SemiBold"/>
                <a:sym typeface="Poppins SemiBold"/>
              </a:rPr>
              <a:t>Can nature return to disused landfill sites?</a:t>
            </a:r>
            <a:endParaRPr sz="1920">
              <a:solidFill>
                <a:srgbClr val="134F5C"/>
              </a:solidFill>
              <a:latin typeface="Poppins SemiBold"/>
              <a:ea typeface="Poppins SemiBold"/>
              <a:cs typeface="Poppins SemiBold"/>
              <a:sym typeface="Poppins SemiBold"/>
            </a:endParaRPr>
          </a:p>
        </p:txBody>
      </p:sp>
      <p:pic>
        <p:nvPicPr>
          <p:cNvPr id="140" name="Google Shape;140;p2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3878025"/>
            <a:ext cx="1381850" cy="1261525"/>
          </a:xfrm>
          <a:prstGeom prst="rect">
            <a:avLst/>
          </a:prstGeom>
          <a:noFill/>
          <a:ln>
            <a:noFill/>
          </a:ln>
        </p:spPr>
      </p:pic>
      <p:pic>
        <p:nvPicPr>
          <p:cNvPr id="141" name="Google Shape;141;p2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381850" y="3874075"/>
            <a:ext cx="2264673" cy="1261524"/>
          </a:xfrm>
          <a:prstGeom prst="rect">
            <a:avLst/>
          </a:prstGeom>
          <a:noFill/>
          <a:ln>
            <a:noFill/>
          </a:ln>
        </p:spPr>
      </p:pic>
      <p:pic>
        <p:nvPicPr>
          <p:cNvPr id="142" name="Google Shape;142;p2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646525" y="3874074"/>
            <a:ext cx="1485220" cy="1261524"/>
          </a:xfrm>
          <a:prstGeom prst="rect">
            <a:avLst/>
          </a:prstGeom>
          <a:noFill/>
          <a:ln>
            <a:noFill/>
          </a:ln>
        </p:spPr>
      </p:pic>
      <p:pic>
        <p:nvPicPr>
          <p:cNvPr id="143" name="Google Shape;143;p24"/>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131750" y="3874075"/>
            <a:ext cx="2351048" cy="1261524"/>
          </a:xfrm>
          <a:prstGeom prst="rect">
            <a:avLst/>
          </a:prstGeom>
          <a:noFill/>
          <a:ln>
            <a:noFill/>
          </a:ln>
        </p:spPr>
      </p:pic>
      <p:pic>
        <p:nvPicPr>
          <p:cNvPr id="144" name="Google Shape;144;p24"/>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482800" y="3874075"/>
            <a:ext cx="1661200" cy="1261525"/>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1000"/>
                                        <p:tgtEl>
                                          <p:spTgt spid="1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gtEl>
                                        <p:attrNameLst>
                                          <p:attrName>style.visibility</p:attrName>
                                        </p:attrNameLst>
                                      </p:cBhvr>
                                      <p:to>
                                        <p:strVal val="visible"/>
                                      </p:to>
                                    </p:set>
                                    <p:animEffect transition="in" filter="fade">
                                      <p:cBhvr>
                                        <p:cTn id="12" dur="1000"/>
                                        <p:tgtEl>
                                          <p:spTgt spid="1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fade">
                                      <p:cBhvr>
                                        <p:cTn id="17" dur="1000"/>
                                        <p:tgtEl>
                                          <p:spTgt spid="1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
                                        </p:tgtEl>
                                        <p:attrNameLst>
                                          <p:attrName>style.visibility</p:attrName>
                                        </p:attrNameLst>
                                      </p:cBhvr>
                                      <p:to>
                                        <p:strVal val="visible"/>
                                      </p:to>
                                    </p:set>
                                    <p:animEffect transition="in" filter="fade">
                                      <p:cBhvr>
                                        <p:cTn id="22" dur="1000"/>
                                        <p:tgtEl>
                                          <p:spTgt spid="1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4"/>
                                        </p:tgtEl>
                                        <p:attrNameLst>
                                          <p:attrName>style.visibility</p:attrName>
                                        </p:attrNameLst>
                                      </p:cBhvr>
                                      <p:to>
                                        <p:strVal val="visible"/>
                                      </p:to>
                                    </p:set>
                                    <p:animEffect transition="in" filter="fade">
                                      <p:cBhvr>
                                        <p:cTn id="27" dur="1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50" name="Google Shape;150;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1" name="Google Shape;151;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950176" y="-2012223"/>
            <a:ext cx="5162550" cy="9186999"/>
          </a:xfrm>
          <a:prstGeom prst="rect">
            <a:avLst/>
          </a:prstGeom>
          <a:noFill/>
          <a:ln>
            <a:noFill/>
          </a:ln>
        </p:spPr>
      </p:pic>
      <p:sp>
        <p:nvSpPr>
          <p:cNvPr id="152" name="Google Shape;152;p25"/>
          <p:cNvSpPr txBox="1">
            <a:spLocks noGrp="1"/>
          </p:cNvSpPr>
          <p:nvPr>
            <p:ph type="title"/>
          </p:nvPr>
        </p:nvSpPr>
        <p:spPr>
          <a:xfrm>
            <a:off x="2076100" y="100650"/>
            <a:ext cx="4910700" cy="472200"/>
          </a:xfrm>
          <a:prstGeom prst="rect">
            <a:avLst/>
          </a:prstGeom>
          <a:solidFill>
            <a:srgbClr val="EEEEEE">
              <a:alpha val="72550"/>
            </a:srgbClr>
          </a:solidFill>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1900">
                <a:solidFill>
                  <a:srgbClr val="134F5C"/>
                </a:solidFill>
                <a:latin typeface="Poppins SemiBold"/>
                <a:ea typeface="Poppins SemiBold"/>
                <a:cs typeface="Poppins SemiBold"/>
                <a:sym typeface="Poppins SemiBold"/>
              </a:rPr>
              <a:t>We can give nature a helping hand</a:t>
            </a:r>
            <a:endParaRPr sz="1900">
              <a:solidFill>
                <a:srgbClr val="134F5C"/>
              </a:solidFill>
              <a:latin typeface="Poppins SemiBold"/>
              <a:ea typeface="Poppins SemiBold"/>
              <a:cs typeface="Poppins SemiBold"/>
              <a:sym typeface="Poppins SemiBold"/>
            </a:endParaRPr>
          </a:p>
        </p:txBody>
      </p:sp>
      <p:pic>
        <p:nvPicPr>
          <p:cNvPr id="153" name="Google Shape;153;p2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454975" y="1949396"/>
            <a:ext cx="5669975" cy="3194100"/>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6"/>
          <p:cNvPicPr preferRelativeResize="0"/>
          <p:nvPr/>
        </p:nvPicPr>
        <p:blipFill rotWithShape="1">
          <a:blip r:embed="rId3" cstate="email">
            <a:alphaModFix/>
            <a:extLst>
              <a:ext uri="{28A0092B-C50C-407E-A947-70E740481C1C}">
                <a14:useLocalDpi xmlns:a14="http://schemas.microsoft.com/office/drawing/2010/main"/>
              </a:ext>
            </a:extLst>
          </a:blip>
          <a:srcRect t="-3551"/>
          <a:stretch/>
        </p:blipFill>
        <p:spPr>
          <a:xfrm>
            <a:off x="3451925" y="3356000"/>
            <a:ext cx="5764550" cy="1787500"/>
          </a:xfrm>
          <a:prstGeom prst="rect">
            <a:avLst/>
          </a:prstGeom>
          <a:noFill/>
          <a:ln>
            <a:noFill/>
          </a:ln>
        </p:spPr>
      </p:pic>
      <p:pic>
        <p:nvPicPr>
          <p:cNvPr id="159" name="Google Shape;159;p2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48423" y="186409"/>
            <a:ext cx="2070975" cy="2070917"/>
          </a:xfrm>
          <a:prstGeom prst="rect">
            <a:avLst/>
          </a:prstGeom>
          <a:noFill/>
          <a:ln>
            <a:noFill/>
          </a:ln>
        </p:spPr>
      </p:pic>
      <p:pic>
        <p:nvPicPr>
          <p:cNvPr id="160" name="Google Shape;160;p2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688925" y="1992925"/>
            <a:ext cx="1284900" cy="1519425"/>
          </a:xfrm>
          <a:prstGeom prst="rect">
            <a:avLst/>
          </a:prstGeom>
          <a:noFill/>
          <a:ln>
            <a:noFill/>
          </a:ln>
        </p:spPr>
      </p:pic>
      <p:cxnSp>
        <p:nvCxnSpPr>
          <p:cNvPr id="161" name="Google Shape;161;p26"/>
          <p:cNvCxnSpPr/>
          <p:nvPr/>
        </p:nvCxnSpPr>
        <p:spPr>
          <a:xfrm>
            <a:off x="2815458" y="1327125"/>
            <a:ext cx="1899600" cy="435000"/>
          </a:xfrm>
          <a:prstGeom prst="straightConnector1">
            <a:avLst/>
          </a:prstGeom>
          <a:noFill/>
          <a:ln w="76200" cap="flat" cmpd="sng">
            <a:solidFill>
              <a:srgbClr val="1C4587"/>
            </a:solidFill>
            <a:prstDash val="solid"/>
            <a:round/>
            <a:headEnd type="none" w="med" len="med"/>
            <a:tailEnd type="triangle" w="med" len="med"/>
          </a:ln>
          <a:effectLst>
            <a:outerShdw blurRad="57150" dist="19050" dir="5400000" algn="bl" rotWithShape="0">
              <a:srgbClr val="000000">
                <a:alpha val="50000"/>
              </a:srgbClr>
            </a:outerShdw>
          </a:effectLst>
        </p:spPr>
      </p:cxnSp>
      <p:cxnSp>
        <p:nvCxnSpPr>
          <p:cNvPr id="162" name="Google Shape;162;p26"/>
          <p:cNvCxnSpPr/>
          <p:nvPr/>
        </p:nvCxnSpPr>
        <p:spPr>
          <a:xfrm>
            <a:off x="2685277" y="1714308"/>
            <a:ext cx="1899600" cy="435000"/>
          </a:xfrm>
          <a:prstGeom prst="straightConnector1">
            <a:avLst/>
          </a:prstGeom>
          <a:noFill/>
          <a:ln w="76200" cap="flat" cmpd="sng">
            <a:solidFill>
              <a:srgbClr val="38761D"/>
            </a:solidFill>
            <a:prstDash val="solid"/>
            <a:round/>
            <a:headEnd type="none" w="med" len="med"/>
            <a:tailEnd type="triangle" w="med" len="med"/>
          </a:ln>
          <a:effectLst>
            <a:outerShdw blurRad="57150" dist="19050" dir="5400000" algn="bl" rotWithShape="0">
              <a:srgbClr val="000000">
                <a:alpha val="50000"/>
              </a:srgbClr>
            </a:outerShdw>
          </a:effectLst>
        </p:spPr>
      </p:cxnSp>
      <p:cxnSp>
        <p:nvCxnSpPr>
          <p:cNvPr id="163" name="Google Shape;163;p26"/>
          <p:cNvCxnSpPr/>
          <p:nvPr/>
        </p:nvCxnSpPr>
        <p:spPr>
          <a:xfrm>
            <a:off x="2480712" y="2101492"/>
            <a:ext cx="1899600" cy="435000"/>
          </a:xfrm>
          <a:prstGeom prst="straightConnector1">
            <a:avLst/>
          </a:prstGeom>
          <a:noFill/>
          <a:ln w="76200" cap="flat" cmpd="sng">
            <a:solidFill>
              <a:srgbClr val="FF9900"/>
            </a:solidFill>
            <a:prstDash val="solid"/>
            <a:round/>
            <a:headEnd type="none" w="med" len="med"/>
            <a:tailEnd type="triangle" w="med" len="med"/>
          </a:ln>
          <a:effectLst>
            <a:outerShdw blurRad="57150" dist="19050" dir="5400000" algn="bl" rotWithShape="0">
              <a:srgbClr val="000000">
                <a:alpha val="50000"/>
              </a:srgbClr>
            </a:outerShdw>
          </a:effectLst>
        </p:spPr>
      </p:cxnSp>
      <p:cxnSp>
        <p:nvCxnSpPr>
          <p:cNvPr id="164" name="Google Shape;164;p26"/>
          <p:cNvCxnSpPr/>
          <p:nvPr/>
        </p:nvCxnSpPr>
        <p:spPr>
          <a:xfrm>
            <a:off x="2219400" y="2536600"/>
            <a:ext cx="1899600" cy="435000"/>
          </a:xfrm>
          <a:prstGeom prst="straightConnector1">
            <a:avLst/>
          </a:prstGeom>
          <a:noFill/>
          <a:ln w="76200" cap="flat" cmpd="sng">
            <a:solidFill>
              <a:srgbClr val="FF0000"/>
            </a:solidFill>
            <a:prstDash val="solid"/>
            <a:round/>
            <a:headEnd type="none" w="med" len="med"/>
            <a:tailEnd type="triangle" w="med" len="med"/>
          </a:ln>
          <a:effectLst>
            <a:outerShdw blurRad="57150" dist="19050" dir="5400000" algn="bl" rotWithShape="0">
              <a:srgbClr val="000000">
                <a:alpha val="50000"/>
              </a:srgbClr>
            </a:outerShdw>
          </a:effectLst>
        </p:spPr>
      </p:cxnSp>
      <p:sp>
        <p:nvSpPr>
          <p:cNvPr id="165" name="Google Shape;165;p26"/>
          <p:cNvSpPr txBox="1"/>
          <p:nvPr/>
        </p:nvSpPr>
        <p:spPr>
          <a:xfrm>
            <a:off x="91400" y="2875875"/>
            <a:ext cx="3079200" cy="326100"/>
          </a:xfrm>
          <a:prstGeom prst="rect">
            <a:avLst/>
          </a:prstGeom>
          <a:solidFill>
            <a:srgbClr val="E691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Poppins SemiBold"/>
                <a:ea typeface="Poppins SemiBold"/>
                <a:cs typeface="Poppins SemiBold"/>
                <a:sym typeface="Poppins SemiBold"/>
              </a:rPr>
              <a:t>Electromagnetic radiation</a:t>
            </a:r>
            <a:endParaRPr>
              <a:latin typeface="Poppins SemiBold"/>
              <a:ea typeface="Poppins SemiBold"/>
              <a:cs typeface="Poppins SemiBold"/>
              <a:sym typeface="Poppins SemiBold"/>
            </a:endParaRPr>
          </a:p>
        </p:txBody>
      </p:sp>
      <p:sp>
        <p:nvSpPr>
          <p:cNvPr id="166" name="Google Shape;166;p26"/>
          <p:cNvSpPr txBox="1"/>
          <p:nvPr/>
        </p:nvSpPr>
        <p:spPr>
          <a:xfrm>
            <a:off x="4105250" y="3689275"/>
            <a:ext cx="1490400" cy="22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Poppins Medium"/>
                <a:ea typeface="Poppins Medium"/>
                <a:cs typeface="Poppins Medium"/>
                <a:sym typeface="Poppins Medium"/>
              </a:rPr>
              <a:t>Phytoplankton</a:t>
            </a:r>
            <a:endParaRPr>
              <a:latin typeface="Poppins Medium"/>
              <a:ea typeface="Poppins Medium"/>
              <a:cs typeface="Poppins Medium"/>
              <a:sym typeface="Poppins Medium"/>
            </a:endParaRPr>
          </a:p>
        </p:txBody>
      </p:sp>
      <p:sp>
        <p:nvSpPr>
          <p:cNvPr id="167" name="Google Shape;167;p26"/>
          <p:cNvSpPr txBox="1"/>
          <p:nvPr/>
        </p:nvSpPr>
        <p:spPr>
          <a:xfrm>
            <a:off x="7307600" y="3080700"/>
            <a:ext cx="1387500" cy="22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Poppins Medium"/>
                <a:ea typeface="Poppins Medium"/>
                <a:cs typeface="Poppins Medium"/>
                <a:sym typeface="Poppins Medium"/>
              </a:rPr>
              <a:t>Green leaves</a:t>
            </a:r>
            <a:endParaRPr>
              <a:latin typeface="Poppins Medium"/>
              <a:ea typeface="Poppins Medium"/>
              <a:cs typeface="Poppins Medium"/>
              <a:sym typeface="Poppins Medium"/>
            </a:endParaRPr>
          </a:p>
        </p:txBody>
      </p:sp>
      <p:sp>
        <p:nvSpPr>
          <p:cNvPr id="168" name="Google Shape;168;p26"/>
          <p:cNvSpPr txBox="1"/>
          <p:nvPr/>
        </p:nvSpPr>
        <p:spPr>
          <a:xfrm>
            <a:off x="4584963" y="1992928"/>
            <a:ext cx="2645700" cy="43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Poppins Medium"/>
                <a:ea typeface="Poppins Medium"/>
                <a:cs typeface="Poppins Medium"/>
                <a:sym typeface="Poppins Medium"/>
              </a:rPr>
              <a:t>1% used by leaves through photosynthesis</a:t>
            </a:r>
            <a:endParaRPr>
              <a:latin typeface="Poppins Medium"/>
              <a:ea typeface="Poppins Medium"/>
              <a:cs typeface="Poppins Medium"/>
              <a:sym typeface="Poppins Medium"/>
            </a:endParaRPr>
          </a:p>
        </p:txBody>
      </p:sp>
      <p:cxnSp>
        <p:nvCxnSpPr>
          <p:cNvPr id="169" name="Google Shape;169;p26"/>
          <p:cNvCxnSpPr/>
          <p:nvPr/>
        </p:nvCxnSpPr>
        <p:spPr>
          <a:xfrm rot="10800000" flipH="1">
            <a:off x="7435325" y="1441200"/>
            <a:ext cx="483300" cy="795600"/>
          </a:xfrm>
          <a:prstGeom prst="straightConnector1">
            <a:avLst/>
          </a:prstGeom>
          <a:noFill/>
          <a:ln w="76200" cap="flat" cmpd="sng">
            <a:solidFill>
              <a:srgbClr val="38761D"/>
            </a:solidFill>
            <a:prstDash val="solid"/>
            <a:round/>
            <a:headEnd type="none" w="med" len="med"/>
            <a:tailEnd type="triangle" w="med" len="med"/>
          </a:ln>
        </p:spPr>
      </p:cxnSp>
      <p:sp>
        <p:nvSpPr>
          <p:cNvPr id="170" name="Google Shape;170;p26"/>
          <p:cNvSpPr txBox="1"/>
          <p:nvPr/>
        </p:nvSpPr>
        <p:spPr>
          <a:xfrm>
            <a:off x="6432475" y="909828"/>
            <a:ext cx="2645700" cy="43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Poppins Medium"/>
                <a:ea typeface="Poppins Medium"/>
                <a:cs typeface="Poppins Medium"/>
                <a:sym typeface="Poppins Medium"/>
              </a:rPr>
              <a:t>99% lost or not used by leaves</a:t>
            </a:r>
            <a:endParaRPr>
              <a:latin typeface="Poppins Medium"/>
              <a:ea typeface="Poppins Medium"/>
              <a:cs typeface="Poppins Medium"/>
              <a:sym typeface="Poppins Medium"/>
            </a:endParaRPr>
          </a:p>
        </p:txBody>
      </p:sp>
      <p:pic>
        <p:nvPicPr>
          <p:cNvPr id="171" name="Google Shape;171;p26"/>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78327" y="3263050"/>
            <a:ext cx="2645701" cy="1823308"/>
          </a:xfrm>
          <a:prstGeom prst="rect">
            <a:avLst/>
          </a:prstGeom>
          <a:noFill/>
          <a:ln>
            <a:noFill/>
          </a:ln>
        </p:spPr>
      </p:pic>
      <p:sp>
        <p:nvSpPr>
          <p:cNvPr id="172" name="Google Shape;172;p26"/>
          <p:cNvSpPr/>
          <p:nvPr/>
        </p:nvSpPr>
        <p:spPr>
          <a:xfrm rot="-10377524" flipH="1">
            <a:off x="2185657" y="1413282"/>
            <a:ext cx="1387837" cy="363470"/>
          </a:xfrm>
          <a:custGeom>
            <a:avLst/>
            <a:gdLst/>
            <a:ahLst/>
            <a:cxnLst/>
            <a:rect l="l" t="t" r="r" b="b"/>
            <a:pathLst>
              <a:path w="20703" h="12547" extrusionOk="0">
                <a:moveTo>
                  <a:pt x="0" y="12547"/>
                </a:moveTo>
                <a:cubicBezTo>
                  <a:pt x="517" y="10478"/>
                  <a:pt x="4765" y="12800"/>
                  <a:pt x="6273" y="11292"/>
                </a:cubicBezTo>
                <a:cubicBezTo>
                  <a:pt x="8390" y="9175"/>
                  <a:pt x="7198" y="4084"/>
                  <a:pt x="10038" y="3136"/>
                </a:cubicBezTo>
                <a:cubicBezTo>
                  <a:pt x="12360" y="2361"/>
                  <a:pt x="14617" y="6420"/>
                  <a:pt x="16939" y="5646"/>
                </a:cubicBezTo>
                <a:cubicBezTo>
                  <a:pt x="19085" y="4931"/>
                  <a:pt x="19104" y="1599"/>
                  <a:pt x="20703" y="0"/>
                </a:cubicBezTo>
              </a:path>
            </a:pathLst>
          </a:custGeom>
          <a:noFill/>
          <a:ln w="9525" cap="flat" cmpd="sng">
            <a:solidFill>
              <a:schemeClr val="dk2"/>
            </a:solidFill>
            <a:prstDash val="solid"/>
            <a:round/>
            <a:headEnd type="none" w="med" len="med"/>
            <a:tailEnd type="stealth" w="med" len="med"/>
          </a:ln>
        </p:spPr>
      </p:sp>
      <p:sp>
        <p:nvSpPr>
          <p:cNvPr id="173" name="Google Shape;173;p26"/>
          <p:cNvSpPr/>
          <p:nvPr/>
        </p:nvSpPr>
        <p:spPr>
          <a:xfrm rot="-10377524" flipH="1">
            <a:off x="1765707" y="2156795"/>
            <a:ext cx="1387837" cy="363470"/>
          </a:xfrm>
          <a:custGeom>
            <a:avLst/>
            <a:gdLst/>
            <a:ahLst/>
            <a:cxnLst/>
            <a:rect l="l" t="t" r="r" b="b"/>
            <a:pathLst>
              <a:path w="20703" h="12547" extrusionOk="0">
                <a:moveTo>
                  <a:pt x="0" y="12547"/>
                </a:moveTo>
                <a:cubicBezTo>
                  <a:pt x="517" y="10478"/>
                  <a:pt x="4765" y="12800"/>
                  <a:pt x="6273" y="11292"/>
                </a:cubicBezTo>
                <a:cubicBezTo>
                  <a:pt x="8390" y="9175"/>
                  <a:pt x="7198" y="4084"/>
                  <a:pt x="10038" y="3136"/>
                </a:cubicBezTo>
                <a:cubicBezTo>
                  <a:pt x="12360" y="2361"/>
                  <a:pt x="14617" y="6420"/>
                  <a:pt x="16939" y="5646"/>
                </a:cubicBezTo>
                <a:cubicBezTo>
                  <a:pt x="19085" y="4931"/>
                  <a:pt x="19104" y="1599"/>
                  <a:pt x="20703" y="0"/>
                </a:cubicBezTo>
              </a:path>
            </a:pathLst>
          </a:custGeom>
          <a:noFill/>
          <a:ln w="9525" cap="flat" cmpd="sng">
            <a:solidFill>
              <a:schemeClr val="dk2"/>
            </a:solidFill>
            <a:prstDash val="solid"/>
            <a:round/>
            <a:headEnd type="none" w="med" len="med"/>
            <a:tailEnd type="stealth" w="med" len="med"/>
          </a:ln>
        </p:spPr>
      </p:sp>
      <p:sp>
        <p:nvSpPr>
          <p:cNvPr id="174" name="Google Shape;174;p26"/>
          <p:cNvSpPr/>
          <p:nvPr/>
        </p:nvSpPr>
        <p:spPr>
          <a:xfrm rot="-10377524" flipH="1">
            <a:off x="2236457" y="897657"/>
            <a:ext cx="1387837" cy="363470"/>
          </a:xfrm>
          <a:custGeom>
            <a:avLst/>
            <a:gdLst/>
            <a:ahLst/>
            <a:cxnLst/>
            <a:rect l="l" t="t" r="r" b="b"/>
            <a:pathLst>
              <a:path w="20703" h="12547" extrusionOk="0">
                <a:moveTo>
                  <a:pt x="0" y="12547"/>
                </a:moveTo>
                <a:cubicBezTo>
                  <a:pt x="517" y="10478"/>
                  <a:pt x="4765" y="12800"/>
                  <a:pt x="6273" y="11292"/>
                </a:cubicBezTo>
                <a:cubicBezTo>
                  <a:pt x="8390" y="9175"/>
                  <a:pt x="7198" y="4084"/>
                  <a:pt x="10038" y="3136"/>
                </a:cubicBezTo>
                <a:cubicBezTo>
                  <a:pt x="12360" y="2361"/>
                  <a:pt x="14617" y="6420"/>
                  <a:pt x="16939" y="5646"/>
                </a:cubicBezTo>
                <a:cubicBezTo>
                  <a:pt x="19085" y="4931"/>
                  <a:pt x="19104" y="1599"/>
                  <a:pt x="20703" y="0"/>
                </a:cubicBezTo>
              </a:path>
            </a:pathLst>
          </a:custGeom>
          <a:noFill/>
          <a:ln w="9525" cap="flat" cmpd="sng">
            <a:solidFill>
              <a:schemeClr val="dk2"/>
            </a:solidFill>
            <a:prstDash val="solid"/>
            <a:round/>
            <a:headEnd type="none" w="med" len="med"/>
            <a:tailEnd type="stealth" w="med" len="med"/>
          </a:ln>
        </p:spPr>
      </p:sp>
      <p:sp>
        <p:nvSpPr>
          <p:cNvPr id="175" name="Google Shape;175;p26"/>
          <p:cNvSpPr txBox="1"/>
          <p:nvPr/>
        </p:nvSpPr>
        <p:spPr>
          <a:xfrm>
            <a:off x="3871300" y="1008113"/>
            <a:ext cx="1284900" cy="427500"/>
          </a:xfrm>
          <a:prstGeom prst="rect">
            <a:avLst/>
          </a:prstGeom>
          <a:gradFill>
            <a:gsLst>
              <a:gs pos="0">
                <a:srgbClr val="00FF00"/>
              </a:gs>
              <a:gs pos="100000">
                <a:srgbClr val="FF0000"/>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Poppins SemiBold"/>
                <a:ea typeface="Poppins SemiBold"/>
                <a:cs typeface="Poppins SemiBold"/>
                <a:sym typeface="Poppins SemiBold"/>
              </a:rPr>
              <a:t>Visible light</a:t>
            </a:r>
            <a:endParaRPr>
              <a:latin typeface="Poppins SemiBold"/>
              <a:ea typeface="Poppins SemiBold"/>
              <a:cs typeface="Poppins SemiBold"/>
              <a:sym typeface="Poppins SemiBold"/>
            </a:endParaRPr>
          </a:p>
        </p:txBody>
      </p:sp>
      <p:pic>
        <p:nvPicPr>
          <p:cNvPr id="176" name="Google Shape;176;p26"/>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4184489" y="2698912"/>
            <a:ext cx="1490525" cy="990375"/>
          </a:xfrm>
          <a:prstGeom prst="rect">
            <a:avLst/>
          </a:prstGeom>
          <a:noFill/>
          <a:ln>
            <a:noFill/>
          </a:ln>
        </p:spPr>
      </p:pic>
      <p:sp>
        <p:nvSpPr>
          <p:cNvPr id="177" name="Google Shape;177;p26"/>
          <p:cNvSpPr/>
          <p:nvPr/>
        </p:nvSpPr>
        <p:spPr>
          <a:xfrm rot="-10377524" flipH="1">
            <a:off x="2236457" y="1797982"/>
            <a:ext cx="1387837" cy="363470"/>
          </a:xfrm>
          <a:custGeom>
            <a:avLst/>
            <a:gdLst/>
            <a:ahLst/>
            <a:cxnLst/>
            <a:rect l="l" t="t" r="r" b="b"/>
            <a:pathLst>
              <a:path w="20703" h="12547" extrusionOk="0">
                <a:moveTo>
                  <a:pt x="0" y="12547"/>
                </a:moveTo>
                <a:cubicBezTo>
                  <a:pt x="517" y="10478"/>
                  <a:pt x="4765" y="12800"/>
                  <a:pt x="6273" y="11292"/>
                </a:cubicBezTo>
                <a:cubicBezTo>
                  <a:pt x="8390" y="9175"/>
                  <a:pt x="7198" y="4084"/>
                  <a:pt x="10038" y="3136"/>
                </a:cubicBezTo>
                <a:cubicBezTo>
                  <a:pt x="12360" y="2361"/>
                  <a:pt x="14617" y="6420"/>
                  <a:pt x="16939" y="5646"/>
                </a:cubicBezTo>
                <a:cubicBezTo>
                  <a:pt x="19085" y="4931"/>
                  <a:pt x="19104" y="1599"/>
                  <a:pt x="20703" y="0"/>
                </a:cubicBezTo>
              </a:path>
            </a:pathLst>
          </a:custGeom>
          <a:noFill/>
          <a:ln w="9525" cap="flat" cmpd="sng">
            <a:solidFill>
              <a:schemeClr val="dk2"/>
            </a:solidFill>
            <a:prstDash val="solid"/>
            <a:round/>
            <a:headEnd type="none" w="med" len="med"/>
            <a:tailEnd type="stealth" w="med" len="med"/>
          </a:ln>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7"/>
          <p:cNvSpPr txBox="1"/>
          <p:nvPr/>
        </p:nvSpPr>
        <p:spPr>
          <a:xfrm>
            <a:off x="2713950" y="196775"/>
            <a:ext cx="3716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Poppins"/>
                <a:ea typeface="Poppins"/>
                <a:cs typeface="Poppins"/>
                <a:sym typeface="Poppins"/>
              </a:rPr>
              <a:t>Energy flow</a:t>
            </a:r>
            <a:endParaRPr>
              <a:latin typeface="Poppins"/>
              <a:ea typeface="Poppins"/>
              <a:cs typeface="Poppins"/>
              <a:sym typeface="Poppins"/>
            </a:endParaRPr>
          </a:p>
        </p:txBody>
      </p:sp>
      <p:pic>
        <p:nvPicPr>
          <p:cNvPr id="183" name="Google Shape;183;p2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848775" y="1859408"/>
            <a:ext cx="1100625" cy="1424667"/>
          </a:xfrm>
          <a:prstGeom prst="rect">
            <a:avLst/>
          </a:prstGeom>
          <a:noFill/>
          <a:ln>
            <a:noFill/>
          </a:ln>
        </p:spPr>
      </p:pic>
      <p:pic>
        <p:nvPicPr>
          <p:cNvPr id="184" name="Google Shape;184;p2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63475" y="2200030"/>
            <a:ext cx="1393669" cy="831300"/>
          </a:xfrm>
          <a:prstGeom prst="rect">
            <a:avLst/>
          </a:prstGeom>
          <a:noFill/>
          <a:ln>
            <a:noFill/>
          </a:ln>
        </p:spPr>
      </p:pic>
      <p:pic>
        <p:nvPicPr>
          <p:cNvPr id="185" name="Google Shape;185;p2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3323330"/>
            <a:ext cx="9144001" cy="1820171"/>
          </a:xfrm>
          <a:prstGeom prst="rect">
            <a:avLst/>
          </a:prstGeom>
          <a:noFill/>
          <a:ln>
            <a:noFill/>
          </a:ln>
        </p:spPr>
      </p:pic>
      <p:cxnSp>
        <p:nvCxnSpPr>
          <p:cNvPr id="186" name="Google Shape;186;p27"/>
          <p:cNvCxnSpPr/>
          <p:nvPr/>
        </p:nvCxnSpPr>
        <p:spPr>
          <a:xfrm rot="10800000" flipH="1">
            <a:off x="3997250" y="2715150"/>
            <a:ext cx="1052700" cy="29100"/>
          </a:xfrm>
          <a:prstGeom prst="straightConnector1">
            <a:avLst/>
          </a:prstGeom>
          <a:noFill/>
          <a:ln w="76200" cap="flat" cmpd="sng">
            <a:solidFill>
              <a:srgbClr val="FF0000"/>
            </a:solidFill>
            <a:prstDash val="solid"/>
            <a:round/>
            <a:headEnd type="none" w="med" len="med"/>
            <a:tailEnd type="triangle" w="med" len="med"/>
          </a:ln>
        </p:spPr>
      </p:cxnSp>
      <p:cxnSp>
        <p:nvCxnSpPr>
          <p:cNvPr id="187" name="Google Shape;187;p27"/>
          <p:cNvCxnSpPr/>
          <p:nvPr/>
        </p:nvCxnSpPr>
        <p:spPr>
          <a:xfrm rot="10800000" flipH="1">
            <a:off x="6807325" y="2601125"/>
            <a:ext cx="1052700" cy="29100"/>
          </a:xfrm>
          <a:prstGeom prst="straightConnector1">
            <a:avLst/>
          </a:prstGeom>
          <a:noFill/>
          <a:ln w="76200" cap="flat" cmpd="sng">
            <a:solidFill>
              <a:srgbClr val="FF0000"/>
            </a:solidFill>
            <a:prstDash val="solid"/>
            <a:round/>
            <a:headEnd type="none" w="med" len="med"/>
            <a:tailEnd type="triangle" w="med" len="med"/>
          </a:ln>
        </p:spPr>
      </p:cxnSp>
      <p:pic>
        <p:nvPicPr>
          <p:cNvPr id="188" name="Google Shape;188;p27"/>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533987" y="2200013"/>
            <a:ext cx="1349750" cy="990375"/>
          </a:xfrm>
          <a:prstGeom prst="rect">
            <a:avLst/>
          </a:prstGeom>
          <a:noFill/>
          <a:ln>
            <a:noFill/>
          </a:ln>
        </p:spPr>
      </p:pic>
      <p:pic>
        <p:nvPicPr>
          <p:cNvPr id="189" name="Google Shape;189;p27"/>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185100" y="123852"/>
            <a:ext cx="1989575" cy="1989525"/>
          </a:xfrm>
          <a:prstGeom prst="rect">
            <a:avLst/>
          </a:prstGeom>
          <a:noFill/>
          <a:ln>
            <a:noFill/>
          </a:ln>
        </p:spPr>
      </p:pic>
      <p:cxnSp>
        <p:nvCxnSpPr>
          <p:cNvPr id="190" name="Google Shape;190;p27"/>
          <p:cNvCxnSpPr/>
          <p:nvPr/>
        </p:nvCxnSpPr>
        <p:spPr>
          <a:xfrm>
            <a:off x="1798925" y="1859400"/>
            <a:ext cx="645000" cy="555300"/>
          </a:xfrm>
          <a:prstGeom prst="straightConnector1">
            <a:avLst/>
          </a:prstGeom>
          <a:noFill/>
          <a:ln w="76200" cap="flat" cmpd="sng">
            <a:solidFill>
              <a:srgbClr val="FF0000"/>
            </a:solidFill>
            <a:prstDash val="solid"/>
            <a:round/>
            <a:headEnd type="none" w="med" len="med"/>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8"/>
          <p:cNvSpPr txBox="1"/>
          <p:nvPr/>
        </p:nvSpPr>
        <p:spPr>
          <a:xfrm>
            <a:off x="103550" y="3086050"/>
            <a:ext cx="6712200" cy="427500"/>
          </a:xfrm>
          <a:prstGeom prst="rect">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Poppins SemiBold"/>
                <a:ea typeface="Poppins SemiBold"/>
                <a:cs typeface="Poppins SemiBold"/>
                <a:sym typeface="Poppins SemiBold"/>
              </a:rPr>
              <a:t>PRODUCERS</a:t>
            </a:r>
            <a:endParaRPr>
              <a:latin typeface="Poppins SemiBold"/>
              <a:ea typeface="Poppins SemiBold"/>
              <a:cs typeface="Poppins SemiBold"/>
              <a:sym typeface="Poppins SemiBold"/>
            </a:endParaRPr>
          </a:p>
        </p:txBody>
      </p:sp>
      <p:sp>
        <p:nvSpPr>
          <p:cNvPr id="196" name="Google Shape;196;p28"/>
          <p:cNvSpPr txBox="1"/>
          <p:nvPr/>
        </p:nvSpPr>
        <p:spPr>
          <a:xfrm>
            <a:off x="1656050" y="2624926"/>
            <a:ext cx="3607200" cy="461100"/>
          </a:xfrm>
          <a:prstGeom prst="rect">
            <a:avLst/>
          </a:prstGeom>
          <a:solidFill>
            <a:srgbClr val="9FC5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Poppins SemiBold"/>
                <a:ea typeface="Poppins SemiBold"/>
                <a:cs typeface="Poppins SemiBold"/>
                <a:sym typeface="Poppins SemiBold"/>
              </a:rPr>
              <a:t>PRIMARY CONSUMERS</a:t>
            </a:r>
            <a:endParaRPr>
              <a:latin typeface="Poppins SemiBold"/>
              <a:ea typeface="Poppins SemiBold"/>
              <a:cs typeface="Poppins SemiBold"/>
              <a:sym typeface="Poppins SemiBold"/>
            </a:endParaRPr>
          </a:p>
        </p:txBody>
      </p:sp>
      <p:sp>
        <p:nvSpPr>
          <p:cNvPr id="197" name="Google Shape;197;p28"/>
          <p:cNvSpPr txBox="1"/>
          <p:nvPr/>
        </p:nvSpPr>
        <p:spPr>
          <a:xfrm>
            <a:off x="2059100" y="2197388"/>
            <a:ext cx="2801100" cy="427500"/>
          </a:xfrm>
          <a:prstGeom prst="rect">
            <a:avLst/>
          </a:prstGeom>
          <a:solidFill>
            <a:srgbClr val="DD7E6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Poppins SemiBold"/>
                <a:ea typeface="Poppins SemiBold"/>
                <a:cs typeface="Poppins SemiBold"/>
                <a:sym typeface="Poppins SemiBold"/>
              </a:rPr>
              <a:t>SECONDARY CONSUMERS</a:t>
            </a:r>
            <a:endParaRPr>
              <a:latin typeface="Poppins SemiBold"/>
              <a:ea typeface="Poppins SemiBold"/>
              <a:cs typeface="Poppins SemiBold"/>
              <a:sym typeface="Poppins SemiBold"/>
            </a:endParaRPr>
          </a:p>
        </p:txBody>
      </p:sp>
      <p:sp>
        <p:nvSpPr>
          <p:cNvPr id="198" name="Google Shape;198;p28"/>
          <p:cNvSpPr txBox="1"/>
          <p:nvPr/>
        </p:nvSpPr>
        <p:spPr>
          <a:xfrm>
            <a:off x="2356550" y="1769875"/>
            <a:ext cx="2206200" cy="427500"/>
          </a:xfrm>
          <a:prstGeom prst="rect">
            <a:avLst/>
          </a:prstGeom>
          <a:solidFill>
            <a:srgbClr val="D5A6B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Poppins SemiBold"/>
                <a:ea typeface="Poppins SemiBold"/>
                <a:cs typeface="Poppins SemiBold"/>
                <a:sym typeface="Poppins SemiBold"/>
              </a:rPr>
              <a:t>TERTIARY CONSUMERS</a:t>
            </a:r>
            <a:endParaRPr>
              <a:latin typeface="Poppins SemiBold"/>
              <a:ea typeface="Poppins SemiBold"/>
              <a:cs typeface="Poppins SemiBold"/>
              <a:sym typeface="Poppins SemiBold"/>
            </a:endParaRPr>
          </a:p>
        </p:txBody>
      </p:sp>
      <p:cxnSp>
        <p:nvCxnSpPr>
          <p:cNvPr id="199" name="Google Shape;199;p28"/>
          <p:cNvCxnSpPr/>
          <p:nvPr/>
        </p:nvCxnSpPr>
        <p:spPr>
          <a:xfrm rot="10800000" flipH="1">
            <a:off x="7050050" y="1678900"/>
            <a:ext cx="10800" cy="1835100"/>
          </a:xfrm>
          <a:prstGeom prst="straightConnector1">
            <a:avLst/>
          </a:prstGeom>
          <a:noFill/>
          <a:ln w="114300" cap="flat" cmpd="sng">
            <a:solidFill>
              <a:srgbClr val="FF0000"/>
            </a:solidFill>
            <a:prstDash val="solid"/>
            <a:round/>
            <a:headEnd type="none" w="med" len="med"/>
            <a:tailEnd type="triangle" w="med" len="med"/>
          </a:ln>
        </p:spPr>
      </p:cxnSp>
      <p:sp>
        <p:nvSpPr>
          <p:cNvPr id="200" name="Google Shape;200;p28"/>
          <p:cNvSpPr txBox="1"/>
          <p:nvPr/>
        </p:nvSpPr>
        <p:spPr>
          <a:xfrm>
            <a:off x="7447500" y="1749850"/>
            <a:ext cx="1440300" cy="178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00">
                <a:latin typeface="Poppins Medium"/>
                <a:ea typeface="Poppins Medium"/>
                <a:cs typeface="Poppins Medium"/>
                <a:sym typeface="Poppins Medium"/>
              </a:rPr>
              <a:t>As you go up the trophic levels the energy of organisms decrease and their size gets bigger</a:t>
            </a:r>
            <a:endParaRPr sz="1300">
              <a:latin typeface="Poppins Medium"/>
              <a:ea typeface="Poppins Medium"/>
              <a:cs typeface="Poppins Medium"/>
              <a:sym typeface="Poppins Medium"/>
            </a:endParaRPr>
          </a:p>
        </p:txBody>
      </p:sp>
      <p:sp>
        <p:nvSpPr>
          <p:cNvPr id="201" name="Google Shape;201;p28"/>
          <p:cNvSpPr txBox="1"/>
          <p:nvPr/>
        </p:nvSpPr>
        <p:spPr>
          <a:xfrm>
            <a:off x="2713175" y="217475"/>
            <a:ext cx="3469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Poppins"/>
                <a:ea typeface="Poppins"/>
                <a:cs typeface="Poppins"/>
                <a:sym typeface="Poppins"/>
              </a:rPr>
              <a:t>Ecological Pyramids </a:t>
            </a:r>
            <a:endParaRPr b="1">
              <a:latin typeface="Poppins"/>
              <a:ea typeface="Poppins"/>
              <a:cs typeface="Poppins"/>
              <a:sym typeface="Poppins"/>
            </a:endParaRPr>
          </a:p>
        </p:txBody>
      </p:sp>
      <p:sp>
        <p:nvSpPr>
          <p:cNvPr id="202" name="Google Shape;202;p28"/>
          <p:cNvSpPr txBox="1"/>
          <p:nvPr/>
        </p:nvSpPr>
        <p:spPr>
          <a:xfrm>
            <a:off x="823725" y="885975"/>
            <a:ext cx="5170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Poppins"/>
                <a:ea typeface="Poppins"/>
                <a:cs typeface="Poppins"/>
                <a:sym typeface="Poppins"/>
              </a:rPr>
              <a:t>Why does the number of organisms decrease as you go up the trophic levels?</a:t>
            </a:r>
            <a:endParaRPr>
              <a:latin typeface="Poppins"/>
              <a:ea typeface="Poppins"/>
              <a:cs typeface="Poppins"/>
              <a:sym typeface="Poppins"/>
            </a:endParaRPr>
          </a:p>
        </p:txBody>
      </p:sp>
      <p:sp>
        <p:nvSpPr>
          <p:cNvPr id="203" name="Google Shape;203;p28"/>
          <p:cNvSpPr txBox="1"/>
          <p:nvPr/>
        </p:nvSpPr>
        <p:spPr>
          <a:xfrm>
            <a:off x="1011875" y="3974700"/>
            <a:ext cx="517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Poppins"/>
                <a:ea typeface="Poppins"/>
                <a:cs typeface="Poppins"/>
                <a:sym typeface="Poppins"/>
              </a:rPr>
              <a:t>Energy is lost between trophic levels</a:t>
            </a:r>
            <a:endParaRPr>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2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37653" y="1865730"/>
            <a:ext cx="1281712" cy="1365692"/>
          </a:xfrm>
          <a:prstGeom prst="rect">
            <a:avLst/>
          </a:prstGeom>
          <a:noFill/>
          <a:ln>
            <a:noFill/>
          </a:ln>
        </p:spPr>
      </p:pic>
      <p:cxnSp>
        <p:nvCxnSpPr>
          <p:cNvPr id="209" name="Google Shape;209;p29"/>
          <p:cNvCxnSpPr/>
          <p:nvPr/>
        </p:nvCxnSpPr>
        <p:spPr>
          <a:xfrm rot="10800000" flipH="1">
            <a:off x="2133189" y="2546804"/>
            <a:ext cx="564300" cy="3600"/>
          </a:xfrm>
          <a:prstGeom prst="straightConnector1">
            <a:avLst/>
          </a:prstGeom>
          <a:noFill/>
          <a:ln w="28575" cap="flat" cmpd="sng">
            <a:solidFill>
              <a:srgbClr val="FF0000"/>
            </a:solidFill>
            <a:prstDash val="solid"/>
            <a:round/>
            <a:headEnd type="none" w="med" len="med"/>
            <a:tailEnd type="triangle" w="med" len="med"/>
          </a:ln>
        </p:spPr>
      </p:cxnSp>
      <p:cxnSp>
        <p:nvCxnSpPr>
          <p:cNvPr id="210" name="Google Shape;210;p29"/>
          <p:cNvCxnSpPr/>
          <p:nvPr/>
        </p:nvCxnSpPr>
        <p:spPr>
          <a:xfrm rot="10800000" flipH="1">
            <a:off x="4609160" y="2546804"/>
            <a:ext cx="564300" cy="3600"/>
          </a:xfrm>
          <a:prstGeom prst="straightConnector1">
            <a:avLst/>
          </a:prstGeom>
          <a:noFill/>
          <a:ln w="28575" cap="flat" cmpd="sng">
            <a:solidFill>
              <a:srgbClr val="FF0000"/>
            </a:solidFill>
            <a:prstDash val="solid"/>
            <a:round/>
            <a:headEnd type="none" w="med" len="med"/>
            <a:tailEnd type="triangle" w="med" len="med"/>
          </a:ln>
        </p:spPr>
      </p:cxnSp>
      <p:cxnSp>
        <p:nvCxnSpPr>
          <p:cNvPr id="211" name="Google Shape;211;p29"/>
          <p:cNvCxnSpPr/>
          <p:nvPr/>
        </p:nvCxnSpPr>
        <p:spPr>
          <a:xfrm rot="10800000" flipH="1">
            <a:off x="6313795" y="2546804"/>
            <a:ext cx="564300" cy="3600"/>
          </a:xfrm>
          <a:prstGeom prst="straightConnector1">
            <a:avLst/>
          </a:prstGeom>
          <a:noFill/>
          <a:ln w="28575" cap="flat" cmpd="sng">
            <a:solidFill>
              <a:srgbClr val="FF0000"/>
            </a:solidFill>
            <a:prstDash val="solid"/>
            <a:round/>
            <a:headEnd type="none" w="med" len="med"/>
            <a:tailEnd type="triangle" w="med" len="med"/>
          </a:ln>
        </p:spPr>
      </p:cxnSp>
      <p:cxnSp>
        <p:nvCxnSpPr>
          <p:cNvPr id="212" name="Google Shape;212;p29"/>
          <p:cNvCxnSpPr>
            <a:stCxn id="213" idx="2"/>
          </p:cNvCxnSpPr>
          <p:nvPr/>
        </p:nvCxnSpPr>
        <p:spPr>
          <a:xfrm rot="5400000">
            <a:off x="1944116" y="1838888"/>
            <a:ext cx="900900" cy="522600"/>
          </a:xfrm>
          <a:prstGeom prst="curvedConnector3">
            <a:avLst>
              <a:gd name="adj1" fmla="val 72918"/>
            </a:avLst>
          </a:prstGeom>
          <a:noFill/>
          <a:ln w="19050" cap="flat" cmpd="sng">
            <a:solidFill>
              <a:srgbClr val="FF0000"/>
            </a:solidFill>
            <a:prstDash val="solid"/>
            <a:round/>
            <a:headEnd type="stealth" w="med" len="med"/>
            <a:tailEnd type="none" w="med" len="med"/>
          </a:ln>
        </p:spPr>
      </p:cxnSp>
      <p:cxnSp>
        <p:nvCxnSpPr>
          <p:cNvPr id="214" name="Google Shape;214;p29"/>
          <p:cNvCxnSpPr>
            <a:stCxn id="215" idx="2"/>
          </p:cNvCxnSpPr>
          <p:nvPr/>
        </p:nvCxnSpPr>
        <p:spPr>
          <a:xfrm rot="5400000">
            <a:off x="4406510" y="1852162"/>
            <a:ext cx="900900" cy="495600"/>
          </a:xfrm>
          <a:prstGeom prst="curvedConnector3">
            <a:avLst>
              <a:gd name="adj1" fmla="val 69807"/>
            </a:avLst>
          </a:prstGeom>
          <a:noFill/>
          <a:ln w="19050" cap="flat" cmpd="sng">
            <a:solidFill>
              <a:srgbClr val="FF0000"/>
            </a:solidFill>
            <a:prstDash val="solid"/>
            <a:round/>
            <a:headEnd type="stealth" w="med" len="med"/>
            <a:tailEnd type="none" w="med" len="med"/>
          </a:ln>
        </p:spPr>
      </p:cxnSp>
      <p:cxnSp>
        <p:nvCxnSpPr>
          <p:cNvPr id="216" name="Google Shape;216;p29"/>
          <p:cNvCxnSpPr/>
          <p:nvPr/>
        </p:nvCxnSpPr>
        <p:spPr>
          <a:xfrm rot="5400000">
            <a:off x="6111139" y="1852068"/>
            <a:ext cx="900900" cy="495600"/>
          </a:xfrm>
          <a:prstGeom prst="curvedConnector3">
            <a:avLst>
              <a:gd name="adj1" fmla="val 69807"/>
            </a:avLst>
          </a:prstGeom>
          <a:noFill/>
          <a:ln w="19050" cap="flat" cmpd="sng">
            <a:solidFill>
              <a:srgbClr val="FF0000"/>
            </a:solidFill>
            <a:prstDash val="solid"/>
            <a:round/>
            <a:headEnd type="stealth" w="med" len="med"/>
            <a:tailEnd type="none" w="med" len="med"/>
          </a:ln>
        </p:spPr>
      </p:cxnSp>
      <p:sp>
        <p:nvSpPr>
          <p:cNvPr id="217" name="Google Shape;217;p29"/>
          <p:cNvSpPr txBox="1"/>
          <p:nvPr/>
        </p:nvSpPr>
        <p:spPr>
          <a:xfrm>
            <a:off x="637637" y="3447740"/>
            <a:ext cx="1369500" cy="666300"/>
          </a:xfrm>
          <a:prstGeom prst="rect">
            <a:avLst/>
          </a:prstGeom>
          <a:solidFill>
            <a:srgbClr val="FFE599"/>
          </a:solidFill>
          <a:ln>
            <a:noFill/>
          </a:ln>
          <a:effectLst>
            <a:outerShdw blurRad="57150" dist="19050" dir="5400000" algn="bl" rotWithShape="0">
              <a:srgbClr val="EA9999">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000">
                <a:latin typeface="Poppins"/>
                <a:ea typeface="Poppins"/>
                <a:cs typeface="Poppins"/>
                <a:sym typeface="Poppins"/>
              </a:rPr>
              <a:t>1,000,000 kJ (sunlight)</a:t>
            </a:r>
            <a:endParaRPr sz="1000">
              <a:latin typeface="Poppins"/>
              <a:ea typeface="Poppins"/>
              <a:cs typeface="Poppins"/>
              <a:sym typeface="Poppins"/>
            </a:endParaRPr>
          </a:p>
        </p:txBody>
      </p:sp>
      <p:sp>
        <p:nvSpPr>
          <p:cNvPr id="218" name="Google Shape;218;p29"/>
          <p:cNvSpPr txBox="1"/>
          <p:nvPr/>
        </p:nvSpPr>
        <p:spPr>
          <a:xfrm>
            <a:off x="2947317" y="3447740"/>
            <a:ext cx="1473000" cy="666300"/>
          </a:xfrm>
          <a:prstGeom prst="rect">
            <a:avLst/>
          </a:prstGeom>
          <a:solidFill>
            <a:srgbClr val="B6D7A8"/>
          </a:solidFill>
          <a:ln>
            <a:noFill/>
          </a:ln>
          <a:effectLst>
            <a:outerShdw blurRad="57150" dist="19050" dir="5400000" algn="bl" rotWithShape="0">
              <a:srgbClr val="EA9999">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000">
                <a:latin typeface="Poppins"/>
                <a:ea typeface="Poppins"/>
                <a:cs typeface="Poppins"/>
                <a:sym typeface="Poppins"/>
              </a:rPr>
              <a:t>Grass</a:t>
            </a:r>
            <a:endParaRPr sz="1000">
              <a:latin typeface="Poppins"/>
              <a:ea typeface="Poppins"/>
              <a:cs typeface="Poppins"/>
              <a:sym typeface="Poppins"/>
            </a:endParaRPr>
          </a:p>
          <a:p>
            <a:pPr marL="0" lvl="0" indent="0" algn="ctr" rtl="0">
              <a:spcBef>
                <a:spcPts val="0"/>
              </a:spcBef>
              <a:spcAft>
                <a:spcPts val="0"/>
              </a:spcAft>
              <a:buNone/>
            </a:pPr>
            <a:r>
              <a:rPr lang="en-GB" sz="1000">
                <a:latin typeface="Poppins"/>
                <a:ea typeface="Poppins"/>
                <a:cs typeface="Poppins"/>
                <a:sym typeface="Poppins"/>
              </a:rPr>
              <a:t>10,000 kJ </a:t>
            </a:r>
            <a:endParaRPr sz="1000">
              <a:latin typeface="Poppins"/>
              <a:ea typeface="Poppins"/>
              <a:cs typeface="Poppins"/>
              <a:sym typeface="Poppins"/>
            </a:endParaRPr>
          </a:p>
          <a:p>
            <a:pPr marL="0" lvl="0" indent="0" algn="ctr" rtl="0">
              <a:spcBef>
                <a:spcPts val="0"/>
              </a:spcBef>
              <a:spcAft>
                <a:spcPts val="0"/>
              </a:spcAft>
              <a:buNone/>
            </a:pPr>
            <a:r>
              <a:rPr lang="en-GB" sz="1000">
                <a:latin typeface="Poppins"/>
                <a:ea typeface="Poppins"/>
                <a:cs typeface="Poppins"/>
                <a:sym typeface="Poppins"/>
              </a:rPr>
              <a:t>(i.e. 1%)</a:t>
            </a:r>
            <a:endParaRPr sz="1000">
              <a:latin typeface="Poppins"/>
              <a:ea typeface="Poppins"/>
              <a:cs typeface="Poppins"/>
              <a:sym typeface="Poppins"/>
            </a:endParaRPr>
          </a:p>
        </p:txBody>
      </p:sp>
      <p:sp>
        <p:nvSpPr>
          <p:cNvPr id="219" name="Google Shape;219;p29"/>
          <p:cNvSpPr txBox="1"/>
          <p:nvPr/>
        </p:nvSpPr>
        <p:spPr>
          <a:xfrm>
            <a:off x="4982506" y="3447740"/>
            <a:ext cx="1473000" cy="666300"/>
          </a:xfrm>
          <a:prstGeom prst="rect">
            <a:avLst/>
          </a:prstGeom>
          <a:solidFill>
            <a:srgbClr val="9FC5E8"/>
          </a:solidFill>
          <a:ln>
            <a:noFill/>
          </a:ln>
          <a:effectLst>
            <a:outerShdw blurRad="57150" dist="19050" dir="5400000" algn="bl" rotWithShape="0">
              <a:srgbClr val="EA9999">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000">
                <a:latin typeface="Poppins"/>
                <a:ea typeface="Poppins"/>
                <a:cs typeface="Poppins"/>
                <a:sym typeface="Poppins"/>
              </a:rPr>
              <a:t>Rabbit</a:t>
            </a:r>
            <a:endParaRPr sz="1000">
              <a:latin typeface="Poppins"/>
              <a:ea typeface="Poppins"/>
              <a:cs typeface="Poppins"/>
              <a:sym typeface="Poppins"/>
            </a:endParaRPr>
          </a:p>
          <a:p>
            <a:pPr marL="0" lvl="0" indent="0" algn="ctr" rtl="0">
              <a:spcBef>
                <a:spcPts val="0"/>
              </a:spcBef>
              <a:spcAft>
                <a:spcPts val="0"/>
              </a:spcAft>
              <a:buNone/>
            </a:pPr>
            <a:r>
              <a:rPr lang="en-GB" sz="1000">
                <a:latin typeface="Poppins"/>
                <a:ea typeface="Poppins"/>
                <a:cs typeface="Poppins"/>
                <a:sym typeface="Poppins"/>
              </a:rPr>
              <a:t>1000 kJ </a:t>
            </a:r>
            <a:endParaRPr sz="1000">
              <a:latin typeface="Poppins"/>
              <a:ea typeface="Poppins"/>
              <a:cs typeface="Poppins"/>
              <a:sym typeface="Poppins"/>
            </a:endParaRPr>
          </a:p>
        </p:txBody>
      </p:sp>
      <p:sp>
        <p:nvSpPr>
          <p:cNvPr id="220" name="Google Shape;220;p29"/>
          <p:cNvSpPr txBox="1"/>
          <p:nvPr/>
        </p:nvSpPr>
        <p:spPr>
          <a:xfrm>
            <a:off x="7033365" y="3493775"/>
            <a:ext cx="1473000" cy="666300"/>
          </a:xfrm>
          <a:prstGeom prst="rect">
            <a:avLst/>
          </a:prstGeom>
          <a:solidFill>
            <a:srgbClr val="DD7E6B"/>
          </a:solidFill>
          <a:ln>
            <a:noFill/>
          </a:ln>
          <a:effectLst>
            <a:outerShdw blurRad="57150" dist="19050" dir="5400000" algn="bl" rotWithShape="0">
              <a:srgbClr val="EA9999">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000">
                <a:latin typeface="Poppins"/>
                <a:ea typeface="Poppins"/>
                <a:cs typeface="Poppins"/>
                <a:sym typeface="Poppins"/>
              </a:rPr>
              <a:t>Fox</a:t>
            </a:r>
            <a:endParaRPr sz="1000">
              <a:latin typeface="Poppins"/>
              <a:ea typeface="Poppins"/>
              <a:cs typeface="Poppins"/>
              <a:sym typeface="Poppins"/>
            </a:endParaRPr>
          </a:p>
          <a:p>
            <a:pPr marL="0" lvl="0" indent="0" algn="ctr" rtl="0">
              <a:spcBef>
                <a:spcPts val="0"/>
              </a:spcBef>
              <a:spcAft>
                <a:spcPts val="0"/>
              </a:spcAft>
              <a:buNone/>
            </a:pPr>
            <a:r>
              <a:rPr lang="en-GB" sz="1000">
                <a:latin typeface="Poppins"/>
                <a:ea typeface="Poppins"/>
                <a:cs typeface="Poppins"/>
                <a:sym typeface="Poppins"/>
              </a:rPr>
              <a:t>100 kJ </a:t>
            </a:r>
            <a:endParaRPr sz="1000">
              <a:latin typeface="Poppins"/>
              <a:ea typeface="Poppins"/>
              <a:cs typeface="Poppins"/>
              <a:sym typeface="Poppins"/>
            </a:endParaRPr>
          </a:p>
        </p:txBody>
      </p:sp>
      <p:sp>
        <p:nvSpPr>
          <p:cNvPr id="213" name="Google Shape;213;p29"/>
          <p:cNvSpPr txBox="1"/>
          <p:nvPr/>
        </p:nvSpPr>
        <p:spPr>
          <a:xfrm>
            <a:off x="1919366" y="983438"/>
            <a:ext cx="1473000" cy="666300"/>
          </a:xfrm>
          <a:prstGeom prst="rect">
            <a:avLst/>
          </a:prstGeom>
          <a:solidFill>
            <a:srgbClr val="F4CCCC"/>
          </a:solidFill>
          <a:ln>
            <a:noFill/>
          </a:ln>
          <a:effectLst>
            <a:outerShdw blurRad="57150" dist="19050" dir="5400000" algn="bl" rotWithShape="0">
              <a:srgbClr val="EA9999">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000">
                <a:latin typeface="Poppins"/>
                <a:ea typeface="Poppins"/>
                <a:cs typeface="Poppins"/>
                <a:sym typeface="Poppins"/>
              </a:rPr>
              <a:t>99% not trapped by plants</a:t>
            </a:r>
            <a:endParaRPr sz="1000">
              <a:latin typeface="Poppins"/>
              <a:ea typeface="Poppins"/>
              <a:cs typeface="Poppins"/>
              <a:sym typeface="Poppins"/>
            </a:endParaRPr>
          </a:p>
        </p:txBody>
      </p:sp>
      <p:sp>
        <p:nvSpPr>
          <p:cNvPr id="215" name="Google Shape;215;p29"/>
          <p:cNvSpPr txBox="1"/>
          <p:nvPr/>
        </p:nvSpPr>
        <p:spPr>
          <a:xfrm>
            <a:off x="4609160" y="1199212"/>
            <a:ext cx="991200" cy="450300"/>
          </a:xfrm>
          <a:prstGeom prst="rect">
            <a:avLst/>
          </a:prstGeom>
          <a:solidFill>
            <a:srgbClr val="F4CCCC"/>
          </a:solidFill>
          <a:ln>
            <a:noFill/>
          </a:ln>
          <a:effectLst>
            <a:outerShdw blurRad="57150" dist="19050" dir="5400000" algn="bl" rotWithShape="0">
              <a:srgbClr val="EA9999">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000">
                <a:latin typeface="Poppins"/>
                <a:ea typeface="Poppins"/>
                <a:cs typeface="Poppins"/>
                <a:sym typeface="Poppins"/>
              </a:rPr>
              <a:t>90% lost</a:t>
            </a:r>
            <a:endParaRPr sz="1000">
              <a:latin typeface="Poppins"/>
              <a:ea typeface="Poppins"/>
              <a:cs typeface="Poppins"/>
              <a:sym typeface="Poppins"/>
            </a:endParaRPr>
          </a:p>
        </p:txBody>
      </p:sp>
      <p:sp>
        <p:nvSpPr>
          <p:cNvPr id="221" name="Google Shape;221;p29"/>
          <p:cNvSpPr txBox="1"/>
          <p:nvPr/>
        </p:nvSpPr>
        <p:spPr>
          <a:xfrm>
            <a:off x="6313795" y="1199212"/>
            <a:ext cx="991200" cy="450300"/>
          </a:xfrm>
          <a:prstGeom prst="rect">
            <a:avLst/>
          </a:prstGeom>
          <a:solidFill>
            <a:srgbClr val="F4CCCC"/>
          </a:solidFill>
          <a:ln>
            <a:noFill/>
          </a:ln>
          <a:effectLst>
            <a:outerShdw blurRad="57150" dist="19050" dir="5400000" algn="bl" rotWithShape="0">
              <a:srgbClr val="EA9999">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1000">
                <a:latin typeface="Poppins"/>
                <a:ea typeface="Poppins"/>
                <a:cs typeface="Poppins"/>
                <a:sym typeface="Poppins"/>
              </a:rPr>
              <a:t>90% lost</a:t>
            </a:r>
            <a:endParaRPr sz="1000">
              <a:latin typeface="Poppins"/>
              <a:ea typeface="Poppins"/>
              <a:cs typeface="Poppins"/>
              <a:sym typeface="Poppins"/>
            </a:endParaRPr>
          </a:p>
        </p:txBody>
      </p:sp>
      <p:sp>
        <p:nvSpPr>
          <p:cNvPr id="222" name="Google Shape;222;p29"/>
          <p:cNvSpPr txBox="1"/>
          <p:nvPr/>
        </p:nvSpPr>
        <p:spPr>
          <a:xfrm>
            <a:off x="2713950" y="227825"/>
            <a:ext cx="3716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Poppins"/>
                <a:ea typeface="Poppins"/>
                <a:cs typeface="Poppins"/>
                <a:sym typeface="Poppins"/>
              </a:rPr>
              <a:t>Flow and loss of energy</a:t>
            </a:r>
            <a:endParaRPr b="1">
              <a:latin typeface="Poppins"/>
              <a:ea typeface="Poppins"/>
              <a:cs typeface="Poppins"/>
              <a:sym typeface="Poppins"/>
            </a:endParaRPr>
          </a:p>
        </p:txBody>
      </p:sp>
      <p:pic>
        <p:nvPicPr>
          <p:cNvPr id="223" name="Google Shape;223;p2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834800" y="1865728"/>
            <a:ext cx="1637248" cy="1365692"/>
          </a:xfrm>
          <a:prstGeom prst="rect">
            <a:avLst/>
          </a:prstGeom>
          <a:noFill/>
          <a:ln>
            <a:noFill/>
          </a:ln>
        </p:spPr>
      </p:pic>
      <p:pic>
        <p:nvPicPr>
          <p:cNvPr id="224" name="Google Shape;224;p2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317279" y="1865733"/>
            <a:ext cx="852899" cy="1365693"/>
          </a:xfrm>
          <a:prstGeom prst="rect">
            <a:avLst/>
          </a:prstGeom>
          <a:noFill/>
          <a:ln>
            <a:noFill/>
          </a:ln>
        </p:spPr>
      </p:pic>
      <p:pic>
        <p:nvPicPr>
          <p:cNvPr id="225" name="Google Shape;225;p2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085131" y="1911768"/>
            <a:ext cx="1369544" cy="131965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0"/>
          <p:cNvSpPr txBox="1"/>
          <p:nvPr/>
        </p:nvSpPr>
        <p:spPr>
          <a:xfrm>
            <a:off x="1398800" y="3915375"/>
            <a:ext cx="6478500" cy="503400"/>
          </a:xfrm>
          <a:prstGeom prst="rect">
            <a:avLst/>
          </a:prstGeom>
          <a:solidFill>
            <a:srgbClr val="FFE5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Poppins SemiBold"/>
                <a:ea typeface="Poppins SemiBold"/>
                <a:cs typeface="Poppins SemiBold"/>
                <a:sym typeface="Poppins SemiBold"/>
              </a:rPr>
              <a:t>SOLAR ENERGY</a:t>
            </a:r>
            <a:endParaRPr>
              <a:latin typeface="Poppins SemiBold"/>
              <a:ea typeface="Poppins SemiBold"/>
              <a:cs typeface="Poppins SemiBold"/>
              <a:sym typeface="Poppins SemiBold"/>
            </a:endParaRPr>
          </a:p>
        </p:txBody>
      </p:sp>
      <p:sp>
        <p:nvSpPr>
          <p:cNvPr id="231" name="Google Shape;231;p30"/>
          <p:cNvSpPr txBox="1"/>
          <p:nvPr/>
        </p:nvSpPr>
        <p:spPr>
          <a:xfrm>
            <a:off x="2402150" y="3090725"/>
            <a:ext cx="4471800" cy="503400"/>
          </a:xfrm>
          <a:prstGeom prst="rect">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latin typeface="Poppins SemiBold"/>
                <a:ea typeface="Poppins SemiBold"/>
                <a:cs typeface="Poppins SemiBold"/>
                <a:sym typeface="Poppins SemiBold"/>
              </a:rPr>
              <a:t>PRODUCERS</a:t>
            </a:r>
            <a:endParaRPr sz="900">
              <a:latin typeface="Poppins SemiBold"/>
              <a:ea typeface="Poppins SemiBold"/>
              <a:cs typeface="Poppins SemiBold"/>
              <a:sym typeface="Poppins SemiBold"/>
            </a:endParaRPr>
          </a:p>
          <a:p>
            <a:pPr marL="0" lvl="0" indent="0" algn="ctr" rtl="0">
              <a:spcBef>
                <a:spcPts val="0"/>
              </a:spcBef>
              <a:spcAft>
                <a:spcPts val="0"/>
              </a:spcAft>
              <a:buNone/>
            </a:pPr>
            <a:r>
              <a:rPr lang="en-GB" sz="900">
                <a:latin typeface="Poppins SemiBold"/>
                <a:ea typeface="Poppins SemiBold"/>
                <a:cs typeface="Poppins SemiBold"/>
                <a:sym typeface="Poppins SemiBold"/>
              </a:rPr>
              <a:t>(green plants)</a:t>
            </a:r>
            <a:endParaRPr sz="900">
              <a:latin typeface="Poppins SemiBold"/>
              <a:ea typeface="Poppins SemiBold"/>
              <a:cs typeface="Poppins SemiBold"/>
              <a:sym typeface="Poppins SemiBold"/>
            </a:endParaRPr>
          </a:p>
        </p:txBody>
      </p:sp>
      <p:sp>
        <p:nvSpPr>
          <p:cNvPr id="232" name="Google Shape;232;p30"/>
          <p:cNvSpPr txBox="1"/>
          <p:nvPr/>
        </p:nvSpPr>
        <p:spPr>
          <a:xfrm>
            <a:off x="3468950" y="2266075"/>
            <a:ext cx="2338200" cy="503400"/>
          </a:xfrm>
          <a:prstGeom prst="rect">
            <a:avLst/>
          </a:prstGeom>
          <a:solidFill>
            <a:srgbClr val="9FC5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latin typeface="Poppins SemiBold"/>
                <a:ea typeface="Poppins SemiBold"/>
                <a:cs typeface="Poppins SemiBold"/>
                <a:sym typeface="Poppins SemiBold"/>
              </a:rPr>
              <a:t>PRIMARY CONSUMERS</a:t>
            </a:r>
            <a:endParaRPr sz="900">
              <a:latin typeface="Poppins SemiBold"/>
              <a:ea typeface="Poppins SemiBold"/>
              <a:cs typeface="Poppins SemiBold"/>
              <a:sym typeface="Poppins SemiBold"/>
            </a:endParaRPr>
          </a:p>
          <a:p>
            <a:pPr marL="0" lvl="0" indent="0" algn="ctr" rtl="0">
              <a:spcBef>
                <a:spcPts val="0"/>
              </a:spcBef>
              <a:spcAft>
                <a:spcPts val="0"/>
              </a:spcAft>
              <a:buNone/>
            </a:pPr>
            <a:r>
              <a:rPr lang="en-GB" sz="900">
                <a:latin typeface="Poppins SemiBold"/>
                <a:ea typeface="Poppins SemiBold"/>
                <a:cs typeface="Poppins SemiBold"/>
                <a:sym typeface="Poppins SemiBold"/>
              </a:rPr>
              <a:t>(herbivores)</a:t>
            </a:r>
            <a:endParaRPr sz="900">
              <a:latin typeface="Poppins SemiBold"/>
              <a:ea typeface="Poppins SemiBold"/>
              <a:cs typeface="Poppins SemiBold"/>
              <a:sym typeface="Poppins SemiBold"/>
            </a:endParaRPr>
          </a:p>
        </p:txBody>
      </p:sp>
      <p:sp>
        <p:nvSpPr>
          <p:cNvPr id="233" name="Google Shape;233;p30"/>
          <p:cNvSpPr txBox="1"/>
          <p:nvPr/>
        </p:nvSpPr>
        <p:spPr>
          <a:xfrm>
            <a:off x="3729647" y="1441425"/>
            <a:ext cx="1816800" cy="503400"/>
          </a:xfrm>
          <a:prstGeom prst="rect">
            <a:avLst/>
          </a:prstGeom>
          <a:solidFill>
            <a:srgbClr val="DD7E6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latin typeface="Poppins SemiBold"/>
                <a:ea typeface="Poppins SemiBold"/>
                <a:cs typeface="Poppins SemiBold"/>
                <a:sym typeface="Poppins SemiBold"/>
              </a:rPr>
              <a:t>SECONDARY CONSUMERS</a:t>
            </a:r>
            <a:endParaRPr sz="900">
              <a:latin typeface="Poppins SemiBold"/>
              <a:ea typeface="Poppins SemiBold"/>
              <a:cs typeface="Poppins SemiBold"/>
              <a:sym typeface="Poppins SemiBold"/>
            </a:endParaRPr>
          </a:p>
          <a:p>
            <a:pPr marL="0" lvl="0" indent="0" algn="ctr" rtl="0">
              <a:spcBef>
                <a:spcPts val="0"/>
              </a:spcBef>
              <a:spcAft>
                <a:spcPts val="0"/>
              </a:spcAft>
              <a:buNone/>
            </a:pPr>
            <a:r>
              <a:rPr lang="en-GB" sz="900">
                <a:latin typeface="Poppins SemiBold"/>
                <a:ea typeface="Poppins SemiBold"/>
                <a:cs typeface="Poppins SemiBold"/>
                <a:sym typeface="Poppins SemiBold"/>
              </a:rPr>
              <a:t>(carnivores)</a:t>
            </a:r>
            <a:endParaRPr sz="900">
              <a:latin typeface="Poppins SemiBold"/>
              <a:ea typeface="Poppins SemiBold"/>
              <a:cs typeface="Poppins SemiBold"/>
              <a:sym typeface="Poppins SemiBold"/>
            </a:endParaRPr>
          </a:p>
        </p:txBody>
      </p:sp>
      <p:sp>
        <p:nvSpPr>
          <p:cNvPr id="234" name="Google Shape;234;p30"/>
          <p:cNvSpPr txBox="1"/>
          <p:nvPr/>
        </p:nvSpPr>
        <p:spPr>
          <a:xfrm>
            <a:off x="3935150" y="616775"/>
            <a:ext cx="1405800" cy="503400"/>
          </a:xfrm>
          <a:prstGeom prst="rect">
            <a:avLst/>
          </a:prstGeom>
          <a:solidFill>
            <a:srgbClr val="D5A6B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latin typeface="Poppins SemiBold"/>
                <a:ea typeface="Poppins SemiBold"/>
                <a:cs typeface="Poppins SemiBold"/>
                <a:sym typeface="Poppins SemiBold"/>
              </a:rPr>
              <a:t>TERTIARY  CONSUMERS</a:t>
            </a:r>
            <a:endParaRPr sz="900">
              <a:latin typeface="Poppins SemiBold"/>
              <a:ea typeface="Poppins SemiBold"/>
              <a:cs typeface="Poppins SemiBold"/>
              <a:sym typeface="Poppins SemiBold"/>
            </a:endParaRPr>
          </a:p>
          <a:p>
            <a:pPr marL="0" lvl="0" indent="0" algn="ctr" rtl="0">
              <a:spcBef>
                <a:spcPts val="0"/>
              </a:spcBef>
              <a:spcAft>
                <a:spcPts val="0"/>
              </a:spcAft>
              <a:buNone/>
            </a:pPr>
            <a:r>
              <a:rPr lang="en-GB" sz="900">
                <a:latin typeface="Poppins SemiBold"/>
                <a:ea typeface="Poppins SemiBold"/>
                <a:cs typeface="Poppins SemiBold"/>
                <a:sym typeface="Poppins SemiBold"/>
              </a:rPr>
              <a:t>(top carnivores)</a:t>
            </a:r>
            <a:endParaRPr sz="900">
              <a:latin typeface="Poppins SemiBold"/>
              <a:ea typeface="Poppins SemiBold"/>
              <a:cs typeface="Poppins SemiBold"/>
              <a:sym typeface="Poppins SemiBold"/>
            </a:endParaRPr>
          </a:p>
        </p:txBody>
      </p:sp>
      <p:cxnSp>
        <p:nvCxnSpPr>
          <p:cNvPr id="235" name="Google Shape;235;p30"/>
          <p:cNvCxnSpPr/>
          <p:nvPr/>
        </p:nvCxnSpPr>
        <p:spPr>
          <a:xfrm rot="10800000">
            <a:off x="4567200" y="1110663"/>
            <a:ext cx="4800" cy="315300"/>
          </a:xfrm>
          <a:prstGeom prst="straightConnector1">
            <a:avLst/>
          </a:prstGeom>
          <a:noFill/>
          <a:ln w="38100" cap="flat" cmpd="sng">
            <a:solidFill>
              <a:srgbClr val="FF0000"/>
            </a:solidFill>
            <a:prstDash val="solid"/>
            <a:round/>
            <a:headEnd type="none" w="med" len="med"/>
            <a:tailEnd type="stealth" w="med" len="med"/>
          </a:ln>
        </p:spPr>
      </p:cxnSp>
      <p:cxnSp>
        <p:nvCxnSpPr>
          <p:cNvPr id="236" name="Google Shape;236;p30"/>
          <p:cNvCxnSpPr/>
          <p:nvPr/>
        </p:nvCxnSpPr>
        <p:spPr>
          <a:xfrm rot="10800000" flipH="1">
            <a:off x="4572000" y="3609588"/>
            <a:ext cx="4800" cy="315300"/>
          </a:xfrm>
          <a:prstGeom prst="straightConnector1">
            <a:avLst/>
          </a:prstGeom>
          <a:noFill/>
          <a:ln w="38100" cap="flat" cmpd="sng">
            <a:solidFill>
              <a:srgbClr val="FF0000"/>
            </a:solidFill>
            <a:prstDash val="solid"/>
            <a:round/>
            <a:headEnd type="none" w="med" len="med"/>
            <a:tailEnd type="stealth" w="med" len="med"/>
          </a:ln>
        </p:spPr>
      </p:cxnSp>
      <p:cxnSp>
        <p:nvCxnSpPr>
          <p:cNvPr id="237" name="Google Shape;237;p30"/>
          <p:cNvCxnSpPr/>
          <p:nvPr/>
        </p:nvCxnSpPr>
        <p:spPr>
          <a:xfrm rot="10800000" flipH="1">
            <a:off x="4567200" y="2777500"/>
            <a:ext cx="4800" cy="315300"/>
          </a:xfrm>
          <a:prstGeom prst="straightConnector1">
            <a:avLst/>
          </a:prstGeom>
          <a:noFill/>
          <a:ln w="38100" cap="flat" cmpd="sng">
            <a:solidFill>
              <a:srgbClr val="FF0000"/>
            </a:solidFill>
            <a:prstDash val="solid"/>
            <a:round/>
            <a:headEnd type="none" w="med" len="med"/>
            <a:tailEnd type="stealth" w="med" len="med"/>
          </a:ln>
        </p:spPr>
      </p:cxnSp>
      <p:cxnSp>
        <p:nvCxnSpPr>
          <p:cNvPr id="238" name="Google Shape;238;p30"/>
          <p:cNvCxnSpPr/>
          <p:nvPr/>
        </p:nvCxnSpPr>
        <p:spPr>
          <a:xfrm rot="10800000" flipH="1">
            <a:off x="4572000" y="1945413"/>
            <a:ext cx="4800" cy="315300"/>
          </a:xfrm>
          <a:prstGeom prst="straightConnector1">
            <a:avLst/>
          </a:prstGeom>
          <a:noFill/>
          <a:ln w="38100" cap="flat" cmpd="sng">
            <a:solidFill>
              <a:srgbClr val="FF0000"/>
            </a:solidFill>
            <a:prstDash val="solid"/>
            <a:round/>
            <a:headEnd type="none" w="med" len="med"/>
            <a:tailEnd type="stealth" w="med" len="med"/>
          </a:ln>
        </p:spPr>
      </p:cxnSp>
      <p:sp>
        <p:nvSpPr>
          <p:cNvPr id="239" name="Google Shape;239;p30"/>
          <p:cNvSpPr txBox="1"/>
          <p:nvPr/>
        </p:nvSpPr>
        <p:spPr>
          <a:xfrm>
            <a:off x="6466475" y="1161950"/>
            <a:ext cx="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40" name="Google Shape;240;p30"/>
          <p:cNvSpPr txBox="1"/>
          <p:nvPr/>
        </p:nvSpPr>
        <p:spPr>
          <a:xfrm>
            <a:off x="4954950" y="3566400"/>
            <a:ext cx="2338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rgbClr val="990000"/>
                </a:solidFill>
                <a:latin typeface="Poppins"/>
                <a:ea typeface="Poppins"/>
                <a:cs typeface="Poppins"/>
                <a:sym typeface="Poppins"/>
              </a:rPr>
              <a:t>Transfer of energy - POOR</a:t>
            </a:r>
            <a:endParaRPr sz="1200">
              <a:solidFill>
                <a:srgbClr val="990000"/>
              </a:solidFill>
              <a:latin typeface="Poppins"/>
              <a:ea typeface="Poppins"/>
              <a:cs typeface="Poppins"/>
              <a:sym typeface="Poppins"/>
            </a:endParaRPr>
          </a:p>
        </p:txBody>
      </p:sp>
      <p:sp>
        <p:nvSpPr>
          <p:cNvPr id="241" name="Google Shape;241;p30"/>
          <p:cNvSpPr txBox="1"/>
          <p:nvPr/>
        </p:nvSpPr>
        <p:spPr>
          <a:xfrm>
            <a:off x="4954950" y="2761313"/>
            <a:ext cx="2338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rgbClr val="990000"/>
                </a:solidFill>
                <a:latin typeface="Poppins"/>
                <a:ea typeface="Poppins"/>
                <a:cs typeface="Poppins"/>
                <a:sym typeface="Poppins"/>
              </a:rPr>
              <a:t>Transfer of energy - LOWER</a:t>
            </a:r>
            <a:endParaRPr sz="1200">
              <a:solidFill>
                <a:srgbClr val="990000"/>
              </a:solidFill>
              <a:latin typeface="Poppins"/>
              <a:ea typeface="Poppins"/>
              <a:cs typeface="Poppins"/>
              <a:sym typeface="Poppins"/>
            </a:endParaRPr>
          </a:p>
        </p:txBody>
      </p:sp>
      <p:sp>
        <p:nvSpPr>
          <p:cNvPr id="242" name="Google Shape;242;p30"/>
          <p:cNvSpPr txBox="1"/>
          <p:nvPr/>
        </p:nvSpPr>
        <p:spPr>
          <a:xfrm>
            <a:off x="4954950" y="1917088"/>
            <a:ext cx="2884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rgbClr val="990000"/>
                </a:solidFill>
                <a:latin typeface="Poppins"/>
                <a:ea typeface="Poppins"/>
                <a:cs typeface="Poppins"/>
                <a:sym typeface="Poppins"/>
              </a:rPr>
              <a:t>Transfer of energy - EVEN LOWER</a:t>
            </a:r>
            <a:endParaRPr sz="1200">
              <a:solidFill>
                <a:srgbClr val="990000"/>
              </a:solidFill>
              <a:latin typeface="Poppins"/>
              <a:ea typeface="Poppins"/>
              <a:cs typeface="Poppins"/>
              <a:sym typeface="Poppins"/>
            </a:endParaRPr>
          </a:p>
        </p:txBody>
      </p:sp>
      <p:sp>
        <p:nvSpPr>
          <p:cNvPr id="243" name="Google Shape;243;p30"/>
          <p:cNvSpPr txBox="1"/>
          <p:nvPr/>
        </p:nvSpPr>
        <p:spPr>
          <a:xfrm>
            <a:off x="4954950" y="1072875"/>
            <a:ext cx="3256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rgbClr val="990000"/>
                </a:solidFill>
                <a:latin typeface="Poppins"/>
                <a:ea typeface="Poppins"/>
                <a:cs typeface="Poppins"/>
                <a:sym typeface="Poppins"/>
              </a:rPr>
              <a:t>Transfer of energy - WORST OF ALL</a:t>
            </a:r>
            <a:endParaRPr sz="1200">
              <a:solidFill>
                <a:srgbClr val="990000"/>
              </a:solidFill>
              <a:latin typeface="Poppins"/>
              <a:ea typeface="Poppins"/>
              <a:cs typeface="Poppins"/>
              <a:sym typeface="Poppins"/>
            </a:endParaRPr>
          </a:p>
        </p:txBody>
      </p:sp>
      <p:sp>
        <p:nvSpPr>
          <p:cNvPr id="244" name="Google Shape;244;p30"/>
          <p:cNvSpPr/>
          <p:nvPr/>
        </p:nvSpPr>
        <p:spPr>
          <a:xfrm>
            <a:off x="583100" y="1705500"/>
            <a:ext cx="1653600" cy="1860900"/>
          </a:xfrm>
          <a:prstGeom prst="ellipse">
            <a:avLst/>
          </a:prstGeom>
          <a:solidFill>
            <a:srgbClr val="FCE5CD"/>
          </a:solidFill>
          <a:ln w="9525" cap="flat" cmpd="sng">
            <a:solidFill>
              <a:srgbClr val="F4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0"/>
          <p:cNvSpPr txBox="1"/>
          <p:nvPr/>
        </p:nvSpPr>
        <p:spPr>
          <a:xfrm>
            <a:off x="510350" y="2004900"/>
            <a:ext cx="17991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Poppins Medium"/>
                <a:ea typeface="Poppins Medium"/>
                <a:cs typeface="Poppins Medium"/>
                <a:sym typeface="Poppins Medium"/>
              </a:rPr>
              <a:t>Energy lost as heat due to metabolism e.g. respiration, excretion</a:t>
            </a:r>
            <a:endParaRPr>
              <a:latin typeface="Poppins Medium"/>
              <a:ea typeface="Poppins Medium"/>
              <a:cs typeface="Poppins Medium"/>
              <a:sym typeface="Poppins Medium"/>
            </a:endParaRPr>
          </a:p>
        </p:txBody>
      </p:sp>
      <p:cxnSp>
        <p:nvCxnSpPr>
          <p:cNvPr id="246" name="Google Shape;246;p30"/>
          <p:cNvCxnSpPr/>
          <p:nvPr/>
        </p:nvCxnSpPr>
        <p:spPr>
          <a:xfrm rot="10800000" flipH="1">
            <a:off x="2264675" y="2044150"/>
            <a:ext cx="2197500" cy="297300"/>
          </a:xfrm>
          <a:prstGeom prst="curvedConnector3">
            <a:avLst>
              <a:gd name="adj1" fmla="val 50000"/>
            </a:avLst>
          </a:prstGeom>
          <a:noFill/>
          <a:ln w="19050" cap="flat" cmpd="sng">
            <a:solidFill>
              <a:srgbClr val="FF0000"/>
            </a:solidFill>
            <a:prstDash val="solid"/>
            <a:round/>
            <a:headEnd type="stealth" w="med" len="med"/>
            <a:tailEnd type="none" w="med" len="med"/>
          </a:ln>
        </p:spPr>
      </p:cxnSp>
      <p:cxnSp>
        <p:nvCxnSpPr>
          <p:cNvPr id="247" name="Google Shape;247;p30"/>
          <p:cNvCxnSpPr/>
          <p:nvPr/>
        </p:nvCxnSpPr>
        <p:spPr>
          <a:xfrm rot="10800000" flipH="1">
            <a:off x="1884725" y="1228425"/>
            <a:ext cx="2568000" cy="563100"/>
          </a:xfrm>
          <a:prstGeom prst="curvedConnector3">
            <a:avLst>
              <a:gd name="adj1" fmla="val 50000"/>
            </a:avLst>
          </a:prstGeom>
          <a:noFill/>
          <a:ln w="19050" cap="flat" cmpd="sng">
            <a:solidFill>
              <a:srgbClr val="FF0000"/>
            </a:solidFill>
            <a:prstDash val="solid"/>
            <a:round/>
            <a:headEnd type="stealth" w="med" len="med"/>
            <a:tailEnd type="none" w="med" len="med"/>
          </a:ln>
        </p:spPr>
      </p:cxnSp>
      <p:cxnSp>
        <p:nvCxnSpPr>
          <p:cNvPr id="248" name="Google Shape;248;p30"/>
          <p:cNvCxnSpPr>
            <a:stCxn id="245" idx="3"/>
          </p:cNvCxnSpPr>
          <p:nvPr/>
        </p:nvCxnSpPr>
        <p:spPr>
          <a:xfrm>
            <a:off x="2309450" y="2635950"/>
            <a:ext cx="2152500" cy="365700"/>
          </a:xfrm>
          <a:prstGeom prst="curvedConnector3">
            <a:avLst>
              <a:gd name="adj1" fmla="val 50000"/>
            </a:avLst>
          </a:prstGeom>
          <a:noFill/>
          <a:ln w="19050" cap="flat" cmpd="sng">
            <a:solidFill>
              <a:srgbClr val="FF0000"/>
            </a:solidFill>
            <a:prstDash val="solid"/>
            <a:round/>
            <a:headEnd type="stealth" w="med" len="med"/>
            <a:tailEnd type="none" w="med" len="med"/>
          </a:ln>
        </p:spPr>
      </p:cxnSp>
      <p:sp>
        <p:nvSpPr>
          <p:cNvPr id="249" name="Google Shape;249;p30"/>
          <p:cNvSpPr txBox="1"/>
          <p:nvPr/>
        </p:nvSpPr>
        <p:spPr>
          <a:xfrm>
            <a:off x="2490900" y="72725"/>
            <a:ext cx="4162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Poppins"/>
                <a:ea typeface="Poppins"/>
                <a:cs typeface="Poppins"/>
                <a:sym typeface="Poppins"/>
              </a:rPr>
              <a:t>Representing energy within food chains </a:t>
            </a:r>
            <a:endParaRPr b="1">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1"/>
          <p:cNvSpPr txBox="1"/>
          <p:nvPr/>
        </p:nvSpPr>
        <p:spPr>
          <a:xfrm>
            <a:off x="3535063" y="3882938"/>
            <a:ext cx="2143800" cy="817200"/>
          </a:xfrm>
          <a:prstGeom prst="rect">
            <a:avLst/>
          </a:prstGeom>
          <a:solidFill>
            <a:srgbClr val="BF9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Poppins SemiBold"/>
                <a:ea typeface="Poppins SemiBold"/>
                <a:cs typeface="Poppins SemiBold"/>
                <a:sym typeface="Poppins SemiBold"/>
              </a:rPr>
              <a:t>ABIOTIC (</a:t>
            </a:r>
            <a:r>
              <a:rPr lang="en-GB">
                <a:solidFill>
                  <a:schemeClr val="dk1"/>
                </a:solidFill>
                <a:latin typeface="Poppins SemiBold"/>
                <a:ea typeface="Poppins SemiBold"/>
                <a:cs typeface="Poppins SemiBold"/>
                <a:sym typeface="Poppins SemiBold"/>
              </a:rPr>
              <a:t>Non-living)</a:t>
            </a:r>
            <a:endParaRPr>
              <a:latin typeface="Poppins SemiBold"/>
              <a:ea typeface="Poppins SemiBold"/>
              <a:cs typeface="Poppins SemiBold"/>
              <a:sym typeface="Poppins SemiBold"/>
            </a:endParaRPr>
          </a:p>
          <a:p>
            <a:pPr marL="0" lvl="0" indent="0" algn="ctr" rtl="0">
              <a:spcBef>
                <a:spcPts val="0"/>
              </a:spcBef>
              <a:spcAft>
                <a:spcPts val="0"/>
              </a:spcAft>
              <a:buNone/>
            </a:pPr>
            <a:r>
              <a:rPr lang="en-GB">
                <a:latin typeface="Poppins SemiBold"/>
                <a:ea typeface="Poppins SemiBold"/>
                <a:cs typeface="Poppins SemiBold"/>
                <a:sym typeface="Poppins SemiBold"/>
              </a:rPr>
              <a:t>ENVIRONMENT</a:t>
            </a:r>
            <a:endParaRPr>
              <a:latin typeface="Poppins SemiBold"/>
              <a:ea typeface="Poppins SemiBold"/>
              <a:cs typeface="Poppins SemiBold"/>
              <a:sym typeface="Poppins SemiBold"/>
            </a:endParaRPr>
          </a:p>
          <a:p>
            <a:pPr marL="0" lvl="0" indent="0" algn="ctr" rtl="0">
              <a:spcBef>
                <a:spcPts val="0"/>
              </a:spcBef>
              <a:spcAft>
                <a:spcPts val="0"/>
              </a:spcAft>
              <a:buNone/>
            </a:pPr>
            <a:r>
              <a:rPr lang="en-GB">
                <a:latin typeface="Poppins SemiBold"/>
                <a:ea typeface="Poppins SemiBold"/>
                <a:cs typeface="Poppins SemiBold"/>
                <a:sym typeface="Poppins SemiBold"/>
              </a:rPr>
              <a:t>(Soil &amp; water)</a:t>
            </a:r>
            <a:endParaRPr>
              <a:latin typeface="Poppins SemiBold"/>
              <a:ea typeface="Poppins SemiBold"/>
              <a:cs typeface="Poppins SemiBold"/>
              <a:sym typeface="Poppins SemiBold"/>
            </a:endParaRPr>
          </a:p>
        </p:txBody>
      </p:sp>
      <p:sp>
        <p:nvSpPr>
          <p:cNvPr id="255" name="Google Shape;255;p31"/>
          <p:cNvSpPr txBox="1"/>
          <p:nvPr/>
        </p:nvSpPr>
        <p:spPr>
          <a:xfrm>
            <a:off x="1104438" y="2428438"/>
            <a:ext cx="2143800" cy="503400"/>
          </a:xfrm>
          <a:prstGeom prst="rect">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Poppins SemiBold"/>
                <a:ea typeface="Poppins SemiBold"/>
                <a:cs typeface="Poppins SemiBold"/>
                <a:sym typeface="Poppins SemiBold"/>
              </a:rPr>
              <a:t>PRODUCERS</a:t>
            </a:r>
            <a:endParaRPr>
              <a:latin typeface="Poppins SemiBold"/>
              <a:ea typeface="Poppins SemiBold"/>
              <a:cs typeface="Poppins SemiBold"/>
              <a:sym typeface="Poppins SemiBold"/>
            </a:endParaRPr>
          </a:p>
          <a:p>
            <a:pPr marL="0" lvl="0" indent="0" algn="ctr" rtl="0">
              <a:spcBef>
                <a:spcPts val="0"/>
              </a:spcBef>
              <a:spcAft>
                <a:spcPts val="0"/>
              </a:spcAft>
              <a:buNone/>
            </a:pPr>
            <a:r>
              <a:rPr lang="en-GB">
                <a:latin typeface="Poppins SemiBold"/>
                <a:ea typeface="Poppins SemiBold"/>
                <a:cs typeface="Poppins SemiBold"/>
                <a:sym typeface="Poppins SemiBold"/>
              </a:rPr>
              <a:t>(autotrophs)</a:t>
            </a:r>
            <a:endParaRPr>
              <a:latin typeface="Poppins SemiBold"/>
              <a:ea typeface="Poppins SemiBold"/>
              <a:cs typeface="Poppins SemiBold"/>
              <a:sym typeface="Poppins SemiBold"/>
            </a:endParaRPr>
          </a:p>
        </p:txBody>
      </p:sp>
      <p:sp>
        <p:nvSpPr>
          <p:cNvPr id="256" name="Google Shape;256;p31"/>
          <p:cNvSpPr txBox="1"/>
          <p:nvPr/>
        </p:nvSpPr>
        <p:spPr>
          <a:xfrm>
            <a:off x="6908413" y="1376713"/>
            <a:ext cx="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cxnSp>
        <p:nvCxnSpPr>
          <p:cNvPr id="257" name="Google Shape;257;p31"/>
          <p:cNvCxnSpPr>
            <a:stCxn id="258" idx="1"/>
            <a:endCxn id="255" idx="0"/>
          </p:cNvCxnSpPr>
          <p:nvPr/>
        </p:nvCxnSpPr>
        <p:spPr>
          <a:xfrm flipH="1">
            <a:off x="2176400" y="1032913"/>
            <a:ext cx="1385700" cy="1395600"/>
          </a:xfrm>
          <a:prstGeom prst="curvedConnector2">
            <a:avLst/>
          </a:prstGeom>
          <a:noFill/>
          <a:ln w="114300" cap="flat" cmpd="sng">
            <a:solidFill>
              <a:srgbClr val="F6B26B"/>
            </a:solidFill>
            <a:prstDash val="solid"/>
            <a:round/>
            <a:headEnd type="stealth" w="med" len="med"/>
            <a:tailEnd type="none" w="med" len="med"/>
          </a:ln>
        </p:spPr>
      </p:cxnSp>
      <p:sp>
        <p:nvSpPr>
          <p:cNvPr id="259" name="Google Shape;259;p31"/>
          <p:cNvSpPr txBox="1"/>
          <p:nvPr/>
        </p:nvSpPr>
        <p:spPr>
          <a:xfrm>
            <a:off x="825725" y="129400"/>
            <a:ext cx="2381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latin typeface="Poppins"/>
                <a:ea typeface="Poppins"/>
                <a:cs typeface="Poppins"/>
                <a:sym typeface="Poppins"/>
              </a:rPr>
              <a:t>Nutrient cycling</a:t>
            </a:r>
            <a:endParaRPr b="1">
              <a:latin typeface="Poppins"/>
              <a:ea typeface="Poppins"/>
              <a:cs typeface="Poppins"/>
              <a:sym typeface="Poppins"/>
            </a:endParaRPr>
          </a:p>
        </p:txBody>
      </p:sp>
      <p:sp>
        <p:nvSpPr>
          <p:cNvPr id="258" name="Google Shape;258;p31"/>
          <p:cNvSpPr txBox="1"/>
          <p:nvPr/>
        </p:nvSpPr>
        <p:spPr>
          <a:xfrm>
            <a:off x="3562100" y="781213"/>
            <a:ext cx="2143800" cy="503400"/>
          </a:xfrm>
          <a:prstGeom prst="rect">
            <a:avLst/>
          </a:prstGeom>
          <a:solidFill>
            <a:srgbClr val="A4C2F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Poppins SemiBold"/>
                <a:ea typeface="Poppins SemiBold"/>
                <a:cs typeface="Poppins SemiBold"/>
                <a:sym typeface="Poppins SemiBold"/>
              </a:rPr>
              <a:t>CONSUMERS</a:t>
            </a:r>
            <a:endParaRPr>
              <a:latin typeface="Poppins SemiBold"/>
              <a:ea typeface="Poppins SemiBold"/>
              <a:cs typeface="Poppins SemiBold"/>
              <a:sym typeface="Poppins SemiBold"/>
            </a:endParaRPr>
          </a:p>
          <a:p>
            <a:pPr marL="0" lvl="0" indent="0" algn="ctr" rtl="0">
              <a:spcBef>
                <a:spcPts val="0"/>
              </a:spcBef>
              <a:spcAft>
                <a:spcPts val="0"/>
              </a:spcAft>
              <a:buNone/>
            </a:pPr>
            <a:r>
              <a:rPr lang="en-GB">
                <a:latin typeface="Poppins SemiBold"/>
                <a:ea typeface="Poppins SemiBold"/>
                <a:cs typeface="Poppins SemiBold"/>
                <a:sym typeface="Poppins SemiBold"/>
              </a:rPr>
              <a:t>(heterotrophs)</a:t>
            </a:r>
            <a:endParaRPr>
              <a:latin typeface="Poppins SemiBold"/>
              <a:ea typeface="Poppins SemiBold"/>
              <a:cs typeface="Poppins SemiBold"/>
              <a:sym typeface="Poppins SemiBold"/>
            </a:endParaRPr>
          </a:p>
        </p:txBody>
      </p:sp>
      <p:sp>
        <p:nvSpPr>
          <p:cNvPr id="260" name="Google Shape;260;p31"/>
          <p:cNvSpPr txBox="1"/>
          <p:nvPr/>
        </p:nvSpPr>
        <p:spPr>
          <a:xfrm>
            <a:off x="5838913" y="2345588"/>
            <a:ext cx="2143800" cy="503400"/>
          </a:xfrm>
          <a:prstGeom prst="rect">
            <a:avLst/>
          </a:prstGeom>
          <a:solidFill>
            <a:srgbClr val="EAD1D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Poppins SemiBold"/>
                <a:ea typeface="Poppins SemiBold"/>
                <a:cs typeface="Poppins SemiBold"/>
                <a:sym typeface="Poppins SemiBold"/>
              </a:rPr>
              <a:t>DECOMPOSERS</a:t>
            </a:r>
            <a:endParaRPr>
              <a:latin typeface="Poppins SemiBold"/>
              <a:ea typeface="Poppins SemiBold"/>
              <a:cs typeface="Poppins SemiBold"/>
              <a:sym typeface="Poppins SemiBold"/>
            </a:endParaRPr>
          </a:p>
          <a:p>
            <a:pPr marL="0" lvl="0" indent="0" algn="ctr" rtl="0">
              <a:spcBef>
                <a:spcPts val="0"/>
              </a:spcBef>
              <a:spcAft>
                <a:spcPts val="0"/>
              </a:spcAft>
              <a:buNone/>
            </a:pPr>
            <a:r>
              <a:rPr lang="en-GB">
                <a:latin typeface="Poppins SemiBold"/>
                <a:ea typeface="Poppins SemiBold"/>
                <a:cs typeface="Poppins SemiBold"/>
                <a:sym typeface="Poppins SemiBold"/>
              </a:rPr>
              <a:t>(heterotrophs)</a:t>
            </a:r>
            <a:endParaRPr>
              <a:latin typeface="Poppins SemiBold"/>
              <a:ea typeface="Poppins SemiBold"/>
              <a:cs typeface="Poppins SemiBold"/>
              <a:sym typeface="Poppins SemiBold"/>
            </a:endParaRPr>
          </a:p>
        </p:txBody>
      </p:sp>
      <p:cxnSp>
        <p:nvCxnSpPr>
          <p:cNvPr id="261" name="Google Shape;261;p31"/>
          <p:cNvCxnSpPr/>
          <p:nvPr/>
        </p:nvCxnSpPr>
        <p:spPr>
          <a:xfrm rot="5400000" flipH="1">
            <a:off x="5756488" y="963338"/>
            <a:ext cx="1358700" cy="1405800"/>
          </a:xfrm>
          <a:prstGeom prst="curvedConnector2">
            <a:avLst/>
          </a:prstGeom>
          <a:noFill/>
          <a:ln w="114300" cap="flat" cmpd="sng">
            <a:solidFill>
              <a:srgbClr val="F6B26B"/>
            </a:solidFill>
            <a:prstDash val="solid"/>
            <a:round/>
            <a:headEnd type="stealth" w="med" len="med"/>
            <a:tailEnd type="none" w="med" len="med"/>
          </a:ln>
        </p:spPr>
      </p:cxnSp>
      <p:cxnSp>
        <p:nvCxnSpPr>
          <p:cNvPr id="262" name="Google Shape;262;p31"/>
          <p:cNvCxnSpPr/>
          <p:nvPr/>
        </p:nvCxnSpPr>
        <p:spPr>
          <a:xfrm rot="-5400000" flipH="1">
            <a:off x="2152813" y="2908288"/>
            <a:ext cx="1358700" cy="1405800"/>
          </a:xfrm>
          <a:prstGeom prst="curvedConnector2">
            <a:avLst/>
          </a:prstGeom>
          <a:noFill/>
          <a:ln w="114300" cap="flat" cmpd="sng">
            <a:solidFill>
              <a:srgbClr val="F6B26B"/>
            </a:solidFill>
            <a:prstDash val="solid"/>
            <a:round/>
            <a:headEnd type="stealth" w="med" len="med"/>
            <a:tailEnd type="none" w="med" len="med"/>
          </a:ln>
        </p:spPr>
      </p:cxnSp>
      <p:cxnSp>
        <p:nvCxnSpPr>
          <p:cNvPr id="263" name="Google Shape;263;p31"/>
          <p:cNvCxnSpPr/>
          <p:nvPr/>
        </p:nvCxnSpPr>
        <p:spPr>
          <a:xfrm rot="10800000" flipH="1">
            <a:off x="5794750" y="2913388"/>
            <a:ext cx="1385700" cy="1395600"/>
          </a:xfrm>
          <a:prstGeom prst="curvedConnector2">
            <a:avLst/>
          </a:prstGeom>
          <a:noFill/>
          <a:ln w="114300" cap="flat" cmpd="sng">
            <a:solidFill>
              <a:srgbClr val="F6B26B"/>
            </a:solidFill>
            <a:prstDash val="solid"/>
            <a:round/>
            <a:headEnd type="stealth" w="med" len="med"/>
            <a:tailEnd type="none" w="med" len="med"/>
          </a:ln>
        </p:spPr>
      </p:cxnSp>
      <p:sp>
        <p:nvSpPr>
          <p:cNvPr id="264" name="Google Shape;264;p31"/>
          <p:cNvSpPr txBox="1"/>
          <p:nvPr/>
        </p:nvSpPr>
        <p:spPr>
          <a:xfrm>
            <a:off x="1637813" y="3754888"/>
            <a:ext cx="1569000" cy="554100"/>
          </a:xfrm>
          <a:prstGeom prst="rect">
            <a:avLst/>
          </a:prstGeom>
          <a:solidFill>
            <a:srgbClr val="FFE599"/>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solidFill>
                  <a:srgbClr val="990000"/>
                </a:solidFill>
                <a:latin typeface="Poppins"/>
                <a:ea typeface="Poppins"/>
                <a:cs typeface="Poppins"/>
                <a:sym typeface="Poppins"/>
              </a:rPr>
              <a:t>Photosynthesis &amp; chemosynthesis</a:t>
            </a:r>
            <a:endParaRPr sz="1200" b="1">
              <a:solidFill>
                <a:srgbClr val="990000"/>
              </a:solidFill>
              <a:latin typeface="Poppins"/>
              <a:ea typeface="Poppins"/>
              <a:cs typeface="Poppins"/>
              <a:sym typeface="Poppins"/>
            </a:endParaRPr>
          </a:p>
        </p:txBody>
      </p:sp>
      <p:sp>
        <p:nvSpPr>
          <p:cNvPr id="265" name="Google Shape;265;p31"/>
          <p:cNvSpPr txBox="1"/>
          <p:nvPr/>
        </p:nvSpPr>
        <p:spPr>
          <a:xfrm>
            <a:off x="1998713" y="1284613"/>
            <a:ext cx="847200" cy="369300"/>
          </a:xfrm>
          <a:prstGeom prst="rect">
            <a:avLst/>
          </a:prstGeom>
          <a:solidFill>
            <a:srgbClr val="FFE599"/>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solidFill>
                  <a:srgbClr val="990000"/>
                </a:solidFill>
                <a:latin typeface="Poppins"/>
                <a:ea typeface="Poppins"/>
                <a:cs typeface="Poppins"/>
                <a:sym typeface="Poppins"/>
              </a:rPr>
              <a:t>Feeding</a:t>
            </a:r>
            <a:endParaRPr sz="1200" b="1">
              <a:solidFill>
                <a:srgbClr val="990000"/>
              </a:solidFill>
              <a:latin typeface="Poppins"/>
              <a:ea typeface="Poppins"/>
              <a:cs typeface="Poppins"/>
              <a:sym typeface="Poppins"/>
            </a:endParaRPr>
          </a:p>
        </p:txBody>
      </p:sp>
      <p:sp>
        <p:nvSpPr>
          <p:cNvPr id="266" name="Google Shape;266;p31"/>
          <p:cNvSpPr txBox="1"/>
          <p:nvPr/>
        </p:nvSpPr>
        <p:spPr>
          <a:xfrm>
            <a:off x="1391838" y="2126675"/>
            <a:ext cx="1569000" cy="3324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GB" sz="1200" b="1">
                <a:solidFill>
                  <a:srgbClr val="990000"/>
                </a:solidFill>
                <a:latin typeface="Poppins"/>
                <a:ea typeface="Poppins"/>
                <a:cs typeface="Poppins"/>
                <a:sym typeface="Poppins"/>
              </a:rPr>
              <a:t>Organic material</a:t>
            </a:r>
            <a:endParaRPr sz="1200" b="1">
              <a:solidFill>
                <a:srgbClr val="990000"/>
              </a:solidFill>
              <a:latin typeface="Poppins"/>
              <a:ea typeface="Poppins"/>
              <a:cs typeface="Poppins"/>
              <a:sym typeface="Poppins"/>
            </a:endParaRPr>
          </a:p>
        </p:txBody>
      </p:sp>
      <p:sp>
        <p:nvSpPr>
          <p:cNvPr id="267" name="Google Shape;267;p31"/>
          <p:cNvSpPr txBox="1"/>
          <p:nvPr/>
        </p:nvSpPr>
        <p:spPr>
          <a:xfrm>
            <a:off x="3505263" y="443363"/>
            <a:ext cx="22575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b="1">
                <a:solidFill>
                  <a:srgbClr val="990000"/>
                </a:solidFill>
                <a:latin typeface="Poppins"/>
                <a:ea typeface="Poppins"/>
                <a:cs typeface="Poppins"/>
                <a:sym typeface="Poppins"/>
              </a:rPr>
              <a:t>Organic material in</a:t>
            </a:r>
            <a:endParaRPr sz="1200" b="1">
              <a:solidFill>
                <a:srgbClr val="990000"/>
              </a:solidFill>
              <a:latin typeface="Poppins"/>
              <a:ea typeface="Poppins"/>
              <a:cs typeface="Poppins"/>
              <a:sym typeface="Poppins"/>
            </a:endParaRPr>
          </a:p>
        </p:txBody>
      </p:sp>
      <p:sp>
        <p:nvSpPr>
          <p:cNvPr id="268" name="Google Shape;268;p31"/>
          <p:cNvSpPr txBox="1"/>
          <p:nvPr/>
        </p:nvSpPr>
        <p:spPr>
          <a:xfrm>
            <a:off x="5782063" y="1845688"/>
            <a:ext cx="22575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b="1">
                <a:solidFill>
                  <a:srgbClr val="990000"/>
                </a:solidFill>
                <a:latin typeface="Poppins"/>
                <a:ea typeface="Poppins"/>
                <a:cs typeface="Poppins"/>
                <a:sym typeface="Poppins"/>
              </a:rPr>
              <a:t>Breakdown of organic material by</a:t>
            </a:r>
            <a:endParaRPr sz="1200" b="1">
              <a:solidFill>
                <a:srgbClr val="990000"/>
              </a:solidFill>
              <a:latin typeface="Poppins"/>
              <a:ea typeface="Poppins"/>
              <a:cs typeface="Poppins"/>
              <a:sym typeface="Poppins"/>
            </a:endParaRPr>
          </a:p>
        </p:txBody>
      </p:sp>
      <p:sp>
        <p:nvSpPr>
          <p:cNvPr id="269" name="Google Shape;269;p31"/>
          <p:cNvSpPr txBox="1"/>
          <p:nvPr/>
        </p:nvSpPr>
        <p:spPr>
          <a:xfrm>
            <a:off x="3505263" y="3589838"/>
            <a:ext cx="22575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b="1">
                <a:solidFill>
                  <a:srgbClr val="990000"/>
                </a:solidFill>
                <a:latin typeface="Poppins"/>
                <a:ea typeface="Poppins"/>
                <a:cs typeface="Poppins"/>
                <a:sym typeface="Poppins"/>
              </a:rPr>
              <a:t>Inorganic material in the</a:t>
            </a:r>
            <a:endParaRPr sz="1200" b="1">
              <a:solidFill>
                <a:srgbClr val="990000"/>
              </a:solidFill>
              <a:latin typeface="Poppins"/>
              <a:ea typeface="Poppins"/>
              <a:cs typeface="Poppins"/>
              <a:sym typeface="Poppins"/>
            </a:endParaRPr>
          </a:p>
        </p:txBody>
      </p:sp>
      <p:sp>
        <p:nvSpPr>
          <p:cNvPr id="270" name="Google Shape;270;p31"/>
          <p:cNvSpPr/>
          <p:nvPr/>
        </p:nvSpPr>
        <p:spPr>
          <a:xfrm>
            <a:off x="2854788" y="1745662"/>
            <a:ext cx="3334500" cy="654125"/>
          </a:xfrm>
          <a:custGeom>
            <a:avLst/>
            <a:gdLst/>
            <a:ahLst/>
            <a:cxnLst/>
            <a:rect l="l" t="t" r="r" b="b"/>
            <a:pathLst>
              <a:path w="133380" h="26165" extrusionOk="0">
                <a:moveTo>
                  <a:pt x="0" y="26165"/>
                </a:moveTo>
                <a:cubicBezTo>
                  <a:pt x="11046" y="21816"/>
                  <a:pt x="44046" y="621"/>
                  <a:pt x="66276" y="69"/>
                </a:cubicBezTo>
                <a:cubicBezTo>
                  <a:pt x="88506" y="-483"/>
                  <a:pt x="122196" y="19055"/>
                  <a:pt x="133380" y="22852"/>
                </a:cubicBezTo>
              </a:path>
            </a:pathLst>
          </a:custGeom>
          <a:noFill/>
          <a:ln w="114300" cap="flat" cmpd="sng">
            <a:solidFill>
              <a:srgbClr val="F6B26B"/>
            </a:solidFill>
            <a:prstDash val="solid"/>
            <a:round/>
            <a:headEnd type="none" w="med" len="med"/>
            <a:tailEnd type="stealth" w="med" len="med"/>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8454"/>
            <a:ext cx="9144000" cy="5151954"/>
          </a:xfrm>
          <a:prstGeom prst="rect">
            <a:avLst/>
          </a:prstGeom>
          <a:noFill/>
          <a:ln>
            <a:noFill/>
          </a:ln>
        </p:spPr>
      </p:pic>
      <p:sp>
        <p:nvSpPr>
          <p:cNvPr id="70" name="Google Shape;70;p14"/>
          <p:cNvSpPr txBox="1">
            <a:spLocks noGrp="1"/>
          </p:cNvSpPr>
          <p:nvPr>
            <p:ph type="subTitle" idx="1"/>
          </p:nvPr>
        </p:nvSpPr>
        <p:spPr>
          <a:xfrm>
            <a:off x="1079100" y="191225"/>
            <a:ext cx="6985800" cy="4059300"/>
          </a:xfrm>
          <a:prstGeom prst="rect">
            <a:avLst/>
          </a:prstGeom>
          <a:solidFill>
            <a:srgbClr val="EEEEEE">
              <a:alpha val="56860"/>
            </a:srgbClr>
          </a:solidFill>
        </p:spPr>
        <p:txBody>
          <a:bodyPr spcFirstLastPara="1" wrap="square" lIns="91425" tIns="91425" rIns="91425" bIns="91425" anchor="t" anchorCtr="0">
            <a:noAutofit/>
          </a:bodyPr>
          <a:lstStyle/>
          <a:p>
            <a:pPr marL="0" lvl="0" indent="0" algn="ctr" rtl="0">
              <a:lnSpc>
                <a:spcPct val="95000"/>
              </a:lnSpc>
              <a:spcBef>
                <a:spcPts val="0"/>
              </a:spcBef>
              <a:spcAft>
                <a:spcPts val="0"/>
              </a:spcAft>
              <a:buSzPts val="605"/>
              <a:buNone/>
            </a:pPr>
            <a:r>
              <a:rPr lang="en-GB" sz="1915" b="1">
                <a:solidFill>
                  <a:srgbClr val="134F5C"/>
                </a:solidFill>
                <a:latin typeface="Poppins"/>
                <a:ea typeface="Poppins"/>
                <a:cs typeface="Poppins"/>
                <a:sym typeface="Poppins"/>
              </a:rPr>
              <a:t>Aim of the project:</a:t>
            </a:r>
            <a:endParaRPr sz="1915" b="1">
              <a:solidFill>
                <a:srgbClr val="134F5C"/>
              </a:solidFill>
              <a:latin typeface="Poppins"/>
              <a:ea typeface="Poppins"/>
              <a:cs typeface="Poppins"/>
              <a:sym typeface="Poppins"/>
            </a:endParaRPr>
          </a:p>
          <a:p>
            <a:pPr marL="0" lvl="0" indent="0" algn="l" rtl="0">
              <a:lnSpc>
                <a:spcPct val="95000"/>
              </a:lnSpc>
              <a:spcBef>
                <a:spcPts val="0"/>
              </a:spcBef>
              <a:spcAft>
                <a:spcPts val="0"/>
              </a:spcAft>
              <a:buSzPts val="605"/>
              <a:buNone/>
            </a:pPr>
            <a:endParaRPr sz="1915" b="1">
              <a:solidFill>
                <a:srgbClr val="134F5C"/>
              </a:solidFill>
              <a:latin typeface="Poppins"/>
              <a:ea typeface="Poppins"/>
              <a:cs typeface="Poppins"/>
              <a:sym typeface="Poppins"/>
            </a:endParaRPr>
          </a:p>
          <a:p>
            <a:pPr marL="457200" lvl="0" indent="-350202" algn="l" rtl="0">
              <a:lnSpc>
                <a:spcPct val="95000"/>
              </a:lnSpc>
              <a:spcBef>
                <a:spcPts val="0"/>
              </a:spcBef>
              <a:spcAft>
                <a:spcPts val="0"/>
              </a:spcAft>
              <a:buClr>
                <a:srgbClr val="134F5C"/>
              </a:buClr>
              <a:buSzPts val="1915"/>
              <a:buFont typeface="Poppins"/>
              <a:buChar char="●"/>
            </a:pPr>
            <a:r>
              <a:rPr lang="en-GB" sz="1915">
                <a:solidFill>
                  <a:srgbClr val="134F5C"/>
                </a:solidFill>
                <a:latin typeface="Poppins"/>
                <a:ea typeface="Poppins"/>
                <a:cs typeface="Poppins"/>
                <a:sym typeface="Poppins"/>
              </a:rPr>
              <a:t>Wild Landfill is an NRW multi-agency project to begin the reversal of this trend incorporating all aspects of Sustainable Management of Natural Resources into its brief.</a:t>
            </a:r>
            <a:endParaRPr sz="1915">
              <a:solidFill>
                <a:srgbClr val="134F5C"/>
              </a:solidFill>
              <a:latin typeface="Poppins"/>
              <a:ea typeface="Poppins"/>
              <a:cs typeface="Poppins"/>
              <a:sym typeface="Poppins"/>
            </a:endParaRPr>
          </a:p>
          <a:p>
            <a:pPr marL="457200" lvl="0" indent="0" algn="l" rtl="0">
              <a:lnSpc>
                <a:spcPct val="95000"/>
              </a:lnSpc>
              <a:spcBef>
                <a:spcPts val="0"/>
              </a:spcBef>
              <a:spcAft>
                <a:spcPts val="0"/>
              </a:spcAft>
              <a:buNone/>
            </a:pPr>
            <a:endParaRPr sz="1915" b="1">
              <a:solidFill>
                <a:srgbClr val="134F5C"/>
              </a:solidFill>
              <a:latin typeface="Poppins"/>
              <a:ea typeface="Poppins"/>
              <a:cs typeface="Poppins"/>
              <a:sym typeface="Poppins"/>
            </a:endParaRPr>
          </a:p>
          <a:p>
            <a:pPr marL="0" lvl="0" indent="0" algn="ctr" rtl="0">
              <a:lnSpc>
                <a:spcPct val="95000"/>
              </a:lnSpc>
              <a:spcBef>
                <a:spcPts val="0"/>
              </a:spcBef>
              <a:spcAft>
                <a:spcPts val="0"/>
              </a:spcAft>
              <a:buNone/>
            </a:pPr>
            <a:r>
              <a:rPr lang="en-GB" sz="1915" b="1">
                <a:solidFill>
                  <a:srgbClr val="134F5C"/>
                </a:solidFill>
                <a:latin typeface="Poppins"/>
                <a:ea typeface="Poppins"/>
                <a:cs typeface="Poppins"/>
                <a:sym typeface="Poppins"/>
              </a:rPr>
              <a:t>The major issue</a:t>
            </a:r>
            <a:endParaRPr sz="1915" b="1">
              <a:solidFill>
                <a:srgbClr val="134F5C"/>
              </a:solidFill>
              <a:latin typeface="Poppins"/>
              <a:ea typeface="Poppins"/>
              <a:cs typeface="Poppins"/>
              <a:sym typeface="Poppins"/>
            </a:endParaRPr>
          </a:p>
          <a:p>
            <a:pPr marL="457200" lvl="0" indent="0" algn="l" rtl="0">
              <a:lnSpc>
                <a:spcPct val="95000"/>
              </a:lnSpc>
              <a:spcBef>
                <a:spcPts val="0"/>
              </a:spcBef>
              <a:spcAft>
                <a:spcPts val="0"/>
              </a:spcAft>
              <a:buNone/>
            </a:pPr>
            <a:endParaRPr sz="1915" b="1">
              <a:solidFill>
                <a:srgbClr val="134F5C"/>
              </a:solidFill>
              <a:latin typeface="Poppins"/>
              <a:ea typeface="Poppins"/>
              <a:cs typeface="Poppins"/>
              <a:sym typeface="Poppins"/>
            </a:endParaRPr>
          </a:p>
          <a:p>
            <a:pPr marL="457200" lvl="0" indent="-350202" algn="l" rtl="0">
              <a:lnSpc>
                <a:spcPct val="95000"/>
              </a:lnSpc>
              <a:spcBef>
                <a:spcPts val="0"/>
              </a:spcBef>
              <a:spcAft>
                <a:spcPts val="0"/>
              </a:spcAft>
              <a:buClr>
                <a:srgbClr val="134F5C"/>
              </a:buClr>
              <a:buSzPts val="1915"/>
              <a:buFont typeface="Poppins"/>
              <a:buChar char="●"/>
            </a:pPr>
            <a:r>
              <a:rPr lang="en-GB" sz="1915">
                <a:solidFill>
                  <a:srgbClr val="134F5C"/>
                </a:solidFill>
                <a:latin typeface="Poppins"/>
                <a:ea typeface="Poppins"/>
                <a:cs typeface="Poppins"/>
                <a:sym typeface="Poppins"/>
              </a:rPr>
              <a:t>The legacy of industry and waste disposal is one of nature loss and pollution of the natural environment. Degrading land and soils and reducing biodiversity in the natural environment and the soil. </a:t>
            </a:r>
            <a:endParaRPr sz="1915">
              <a:solidFill>
                <a:srgbClr val="134F5C"/>
              </a:solidFill>
              <a:latin typeface="Poppins"/>
              <a:ea typeface="Poppins"/>
              <a:cs typeface="Poppins"/>
              <a:sym typeface="Poppi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74"/>
        <p:cNvGrpSpPr/>
        <p:nvPr/>
      </p:nvGrpSpPr>
      <p:grpSpPr>
        <a:xfrm>
          <a:off x="0" y="0"/>
          <a:ext cx="0" cy="0"/>
          <a:chOff x="0" y="0"/>
          <a:chExt cx="0" cy="0"/>
        </a:xfrm>
      </p:grpSpPr>
      <p:sp>
        <p:nvSpPr>
          <p:cNvPr id="275" name="Google Shape;275;p32"/>
          <p:cNvSpPr txBox="1"/>
          <p:nvPr/>
        </p:nvSpPr>
        <p:spPr>
          <a:xfrm>
            <a:off x="2618100" y="55675"/>
            <a:ext cx="3738900" cy="66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a:solidFill>
                  <a:srgbClr val="274E13"/>
                </a:solidFill>
                <a:latin typeface="Poppins SemiBold"/>
                <a:ea typeface="Poppins SemiBold"/>
                <a:cs typeface="Poppins SemiBold"/>
                <a:sym typeface="Poppins SemiBold"/>
              </a:rPr>
              <a:t>Nutrient cycle</a:t>
            </a:r>
            <a:endParaRPr sz="2000">
              <a:solidFill>
                <a:srgbClr val="274E13"/>
              </a:solidFill>
              <a:latin typeface="Poppins SemiBold"/>
              <a:ea typeface="Poppins SemiBold"/>
              <a:cs typeface="Poppins SemiBold"/>
              <a:sym typeface="Poppins SemiBold"/>
            </a:endParaRPr>
          </a:p>
        </p:txBody>
      </p:sp>
      <p:pic>
        <p:nvPicPr>
          <p:cNvPr id="276" name="Google Shape;276;p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31150" y="819675"/>
            <a:ext cx="2081699" cy="2160650"/>
          </a:xfrm>
          <a:prstGeom prst="rect">
            <a:avLst/>
          </a:prstGeom>
          <a:noFill/>
          <a:ln>
            <a:noFill/>
          </a:ln>
        </p:spPr>
      </p:pic>
      <p:pic>
        <p:nvPicPr>
          <p:cNvPr id="277" name="Google Shape;277;p3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77250" y="1741762"/>
            <a:ext cx="2312746" cy="2651208"/>
          </a:xfrm>
          <a:prstGeom prst="rect">
            <a:avLst/>
          </a:prstGeom>
          <a:noFill/>
          <a:ln>
            <a:noFill/>
          </a:ln>
        </p:spPr>
      </p:pic>
      <p:pic>
        <p:nvPicPr>
          <p:cNvPr id="278" name="Google Shape;278;p3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195150" y="1966375"/>
            <a:ext cx="2705596" cy="2201974"/>
          </a:xfrm>
          <a:prstGeom prst="rect">
            <a:avLst/>
          </a:prstGeom>
          <a:noFill/>
          <a:ln>
            <a:noFill/>
          </a:ln>
        </p:spPr>
      </p:pic>
      <p:pic>
        <p:nvPicPr>
          <p:cNvPr id="279" name="Google Shape;279;p3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31151" y="3078921"/>
            <a:ext cx="2081699" cy="2025131"/>
          </a:xfrm>
          <a:prstGeom prst="rect">
            <a:avLst/>
          </a:prstGeom>
          <a:noFill/>
          <a:ln>
            <a:noFill/>
          </a:ln>
        </p:spPr>
      </p:pic>
      <p:sp>
        <p:nvSpPr>
          <p:cNvPr id="280" name="Google Shape;280;p32"/>
          <p:cNvSpPr/>
          <p:nvPr/>
        </p:nvSpPr>
        <p:spPr>
          <a:xfrm rot="-5400000">
            <a:off x="3654450" y="-1715900"/>
            <a:ext cx="1666200" cy="7107900"/>
          </a:xfrm>
          <a:prstGeom prst="curvedLeftArrow">
            <a:avLst>
              <a:gd name="adj1" fmla="val 18389"/>
              <a:gd name="adj2" fmla="val 41769"/>
              <a:gd name="adj3" fmla="val 25000"/>
            </a:avLst>
          </a:prstGeom>
          <a:solidFill>
            <a:srgbClr val="274E13">
              <a:alpha val="8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06666"/>
              </a:solidFill>
              <a:highlight>
                <a:srgbClr val="F4CCCC"/>
              </a:highlight>
            </a:endParaRPr>
          </a:p>
        </p:txBody>
      </p:sp>
      <p:sp>
        <p:nvSpPr>
          <p:cNvPr id="281" name="Google Shape;281;p32"/>
          <p:cNvSpPr/>
          <p:nvPr/>
        </p:nvSpPr>
        <p:spPr>
          <a:xfrm rot="5400000">
            <a:off x="3564825" y="537538"/>
            <a:ext cx="1666200" cy="7107900"/>
          </a:xfrm>
          <a:prstGeom prst="curvedLeftArrow">
            <a:avLst>
              <a:gd name="adj1" fmla="val 18389"/>
              <a:gd name="adj2" fmla="val 41769"/>
              <a:gd name="adj3" fmla="val 25000"/>
            </a:avLst>
          </a:prstGeom>
          <a:solidFill>
            <a:srgbClr val="B45F06">
              <a:alpha val="6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06666"/>
              </a:solidFill>
              <a:highlight>
                <a:srgbClr val="F4CCCC"/>
              </a:highligh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fade">
                                      <p:cBhvr>
                                        <p:cTn id="7" dur="1000"/>
                                        <p:tgtEl>
                                          <p:spTgt spid="2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
                                        </p:tgtEl>
                                        <p:attrNameLst>
                                          <p:attrName>style.visibility</p:attrName>
                                        </p:attrNameLst>
                                      </p:cBhvr>
                                      <p:to>
                                        <p:strVal val="visible"/>
                                      </p:to>
                                    </p:set>
                                    <p:animEffect transition="in" filter="fade">
                                      <p:cBhvr>
                                        <p:cTn id="12" dur="1000"/>
                                        <p:tgtEl>
                                          <p:spTgt spid="2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8"/>
                                        </p:tgtEl>
                                        <p:attrNameLst>
                                          <p:attrName>style.visibility</p:attrName>
                                        </p:attrNameLst>
                                      </p:cBhvr>
                                      <p:to>
                                        <p:strVal val="visible"/>
                                      </p:to>
                                    </p:set>
                                    <p:animEffect transition="in" filter="fade">
                                      <p:cBhvr>
                                        <p:cTn id="17" dur="1000"/>
                                        <p:tgtEl>
                                          <p:spTgt spid="2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0"/>
                                        </p:tgtEl>
                                        <p:attrNameLst>
                                          <p:attrName>style.visibility</p:attrName>
                                        </p:attrNameLst>
                                      </p:cBhvr>
                                      <p:to>
                                        <p:strVal val="visible"/>
                                      </p:to>
                                    </p:set>
                                    <p:animEffect transition="in" filter="fade">
                                      <p:cBhvr>
                                        <p:cTn id="22" dur="1000"/>
                                        <p:tgtEl>
                                          <p:spTgt spid="28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9"/>
                                        </p:tgtEl>
                                        <p:attrNameLst>
                                          <p:attrName>style.visibility</p:attrName>
                                        </p:attrNameLst>
                                      </p:cBhvr>
                                      <p:to>
                                        <p:strVal val="visible"/>
                                      </p:to>
                                    </p:set>
                                    <p:animEffect transition="in" filter="fade">
                                      <p:cBhvr>
                                        <p:cTn id="27" dur="1000"/>
                                        <p:tgtEl>
                                          <p:spTgt spid="27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1"/>
                                        </p:tgtEl>
                                        <p:attrNameLst>
                                          <p:attrName>style.visibility</p:attrName>
                                        </p:attrNameLst>
                                      </p:cBhvr>
                                      <p:to>
                                        <p:strVal val="visible"/>
                                      </p:to>
                                    </p:set>
                                    <p:animEffect transition="in" filter="fade">
                                      <p:cBhvr>
                                        <p:cTn id="32" dur="10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85"/>
        <p:cNvGrpSpPr/>
        <p:nvPr/>
      </p:nvGrpSpPr>
      <p:grpSpPr>
        <a:xfrm>
          <a:off x="0" y="0"/>
          <a:ext cx="0" cy="0"/>
          <a:chOff x="0" y="0"/>
          <a:chExt cx="0" cy="0"/>
        </a:xfrm>
      </p:grpSpPr>
      <p:sp>
        <p:nvSpPr>
          <p:cNvPr id="286" name="Google Shape;286;p33"/>
          <p:cNvSpPr txBox="1"/>
          <p:nvPr/>
        </p:nvSpPr>
        <p:spPr>
          <a:xfrm>
            <a:off x="2360550" y="55575"/>
            <a:ext cx="4422900" cy="358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a:solidFill>
                  <a:srgbClr val="274E13"/>
                </a:solidFill>
                <a:latin typeface="Poppins SemiBold"/>
                <a:ea typeface="Poppins SemiBold"/>
                <a:cs typeface="Poppins SemiBold"/>
                <a:sym typeface="Poppins SemiBold"/>
              </a:rPr>
              <a:t>Nature’s recyclers</a:t>
            </a:r>
            <a:endParaRPr sz="2000">
              <a:solidFill>
                <a:srgbClr val="274E13"/>
              </a:solidFill>
              <a:latin typeface="Poppins SemiBold"/>
              <a:ea typeface="Poppins SemiBold"/>
              <a:cs typeface="Poppins SemiBold"/>
              <a:sym typeface="Poppins SemiBold"/>
            </a:endParaRPr>
          </a:p>
        </p:txBody>
      </p:sp>
      <p:pic>
        <p:nvPicPr>
          <p:cNvPr id="287" name="Google Shape;287;p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723" y="867024"/>
            <a:ext cx="1763476" cy="1927722"/>
          </a:xfrm>
          <a:prstGeom prst="rect">
            <a:avLst/>
          </a:prstGeom>
          <a:noFill/>
          <a:ln>
            <a:noFill/>
          </a:ln>
        </p:spPr>
      </p:pic>
      <p:pic>
        <p:nvPicPr>
          <p:cNvPr id="288" name="Google Shape;288;p3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877450" y="867025"/>
            <a:ext cx="2238920" cy="1927722"/>
          </a:xfrm>
          <a:prstGeom prst="rect">
            <a:avLst/>
          </a:prstGeom>
          <a:noFill/>
          <a:ln>
            <a:noFill/>
          </a:ln>
        </p:spPr>
      </p:pic>
      <p:pic>
        <p:nvPicPr>
          <p:cNvPr id="289" name="Google Shape;289;p3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159625" y="867025"/>
            <a:ext cx="2325363" cy="1927725"/>
          </a:xfrm>
          <a:prstGeom prst="rect">
            <a:avLst/>
          </a:prstGeom>
          <a:noFill/>
          <a:ln>
            <a:noFill/>
          </a:ln>
        </p:spPr>
      </p:pic>
      <p:pic>
        <p:nvPicPr>
          <p:cNvPr id="290" name="Google Shape;290;p3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528225" y="867025"/>
            <a:ext cx="2539575" cy="1927725"/>
          </a:xfrm>
          <a:prstGeom prst="rect">
            <a:avLst/>
          </a:prstGeom>
          <a:noFill/>
          <a:ln>
            <a:noFill/>
          </a:ln>
        </p:spPr>
      </p:pic>
      <p:pic>
        <p:nvPicPr>
          <p:cNvPr id="291" name="Google Shape;291;p33"/>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01150" y="2842100"/>
            <a:ext cx="4422903" cy="2276500"/>
          </a:xfrm>
          <a:prstGeom prst="rect">
            <a:avLst/>
          </a:prstGeom>
          <a:noFill/>
          <a:ln>
            <a:noFill/>
          </a:ln>
        </p:spPr>
      </p:pic>
      <p:pic>
        <p:nvPicPr>
          <p:cNvPr id="292" name="Google Shape;292;p33"/>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572000" y="2842100"/>
            <a:ext cx="4495801" cy="2276500"/>
          </a:xfrm>
          <a:prstGeom prst="rect">
            <a:avLst/>
          </a:prstGeom>
          <a:noFill/>
          <a:ln>
            <a:noFill/>
          </a:ln>
        </p:spPr>
      </p:pic>
      <p:sp>
        <p:nvSpPr>
          <p:cNvPr id="293" name="Google Shape;293;p33"/>
          <p:cNvSpPr txBox="1"/>
          <p:nvPr/>
        </p:nvSpPr>
        <p:spPr>
          <a:xfrm>
            <a:off x="217500" y="414375"/>
            <a:ext cx="88503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solidFill>
                  <a:srgbClr val="38761D"/>
                </a:solidFill>
                <a:latin typeface="Poppins Medium"/>
                <a:ea typeface="Poppins Medium"/>
                <a:cs typeface="Poppins Medium"/>
                <a:sym typeface="Poppins Medium"/>
              </a:rPr>
              <a:t>Detritivores - animals (internal digestion) that eat dead &amp; decaying organic matter</a:t>
            </a:r>
            <a:r>
              <a:rPr lang="en-GB" sz="1900">
                <a:latin typeface="Poppins Medium"/>
                <a:ea typeface="Poppins Medium"/>
                <a:cs typeface="Poppins Medium"/>
                <a:sym typeface="Poppins Medium"/>
              </a:rPr>
              <a:t> </a:t>
            </a:r>
            <a:endParaRPr sz="1900">
              <a:latin typeface="Poppins Medium"/>
              <a:ea typeface="Poppins Medium"/>
              <a:cs typeface="Poppins Medium"/>
              <a:sym typeface="Poppins Medium"/>
            </a:endParaRPr>
          </a:p>
        </p:txBody>
      </p:sp>
      <p:sp>
        <p:nvSpPr>
          <p:cNvPr id="294" name="Google Shape;294;p33"/>
          <p:cNvSpPr txBox="1"/>
          <p:nvPr/>
        </p:nvSpPr>
        <p:spPr>
          <a:xfrm>
            <a:off x="217500" y="2794750"/>
            <a:ext cx="8709000" cy="431100"/>
          </a:xfrm>
          <a:prstGeom prst="rect">
            <a:avLst/>
          </a:prstGeom>
          <a:solidFill>
            <a:srgbClr val="FFFFFF">
              <a:alpha val="6927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solidFill>
                  <a:srgbClr val="38761D"/>
                </a:solidFill>
                <a:latin typeface="Poppins Medium"/>
                <a:ea typeface="Poppins Medium"/>
                <a:cs typeface="Poppins Medium"/>
                <a:sym typeface="Poppins Medium"/>
              </a:rPr>
              <a:t>Decomposers / saprotrophs (external digestion)- digest (rot) dead organic matter</a:t>
            </a:r>
            <a:endParaRPr sz="1600">
              <a:latin typeface="Poppins Medium"/>
              <a:ea typeface="Poppins Medium"/>
              <a:cs typeface="Poppins Medium"/>
              <a:sym typeface="Poppins Medium"/>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fade">
                                      <p:cBhvr>
                                        <p:cTn id="7" dur="1000"/>
                                        <p:tgtEl>
                                          <p:spTgt spid="2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8"/>
                                        </p:tgtEl>
                                        <p:attrNameLst>
                                          <p:attrName>style.visibility</p:attrName>
                                        </p:attrNameLst>
                                      </p:cBhvr>
                                      <p:to>
                                        <p:strVal val="visible"/>
                                      </p:to>
                                    </p:set>
                                    <p:animEffect transition="in" filter="fade">
                                      <p:cBhvr>
                                        <p:cTn id="12" dur="1000"/>
                                        <p:tgtEl>
                                          <p:spTgt spid="2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9"/>
                                        </p:tgtEl>
                                        <p:attrNameLst>
                                          <p:attrName>style.visibility</p:attrName>
                                        </p:attrNameLst>
                                      </p:cBhvr>
                                      <p:to>
                                        <p:strVal val="visible"/>
                                      </p:to>
                                    </p:set>
                                    <p:animEffect transition="in" filter="fade">
                                      <p:cBhvr>
                                        <p:cTn id="17" dur="1000"/>
                                        <p:tgtEl>
                                          <p:spTgt spid="2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0"/>
                                        </p:tgtEl>
                                        <p:attrNameLst>
                                          <p:attrName>style.visibility</p:attrName>
                                        </p:attrNameLst>
                                      </p:cBhvr>
                                      <p:to>
                                        <p:strVal val="visible"/>
                                      </p:to>
                                    </p:set>
                                    <p:animEffect transition="in" filter="fade">
                                      <p:cBhvr>
                                        <p:cTn id="22" dur="1000"/>
                                        <p:tgtEl>
                                          <p:spTgt spid="29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3"/>
                                        </p:tgtEl>
                                        <p:attrNameLst>
                                          <p:attrName>style.visibility</p:attrName>
                                        </p:attrNameLst>
                                      </p:cBhvr>
                                      <p:to>
                                        <p:strVal val="visible"/>
                                      </p:to>
                                    </p:set>
                                    <p:animEffect transition="in" filter="fade">
                                      <p:cBhvr>
                                        <p:cTn id="27" dur="1000"/>
                                        <p:tgtEl>
                                          <p:spTgt spid="29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1"/>
                                        </p:tgtEl>
                                        <p:attrNameLst>
                                          <p:attrName>style.visibility</p:attrName>
                                        </p:attrNameLst>
                                      </p:cBhvr>
                                      <p:to>
                                        <p:strVal val="visible"/>
                                      </p:to>
                                    </p:set>
                                    <p:animEffect transition="in" filter="fade">
                                      <p:cBhvr>
                                        <p:cTn id="32" dur="1000"/>
                                        <p:tgtEl>
                                          <p:spTgt spid="29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2"/>
                                        </p:tgtEl>
                                        <p:attrNameLst>
                                          <p:attrName>style.visibility</p:attrName>
                                        </p:attrNameLst>
                                      </p:cBhvr>
                                      <p:to>
                                        <p:strVal val="visible"/>
                                      </p:to>
                                    </p:set>
                                    <p:animEffect transition="in" filter="fade">
                                      <p:cBhvr>
                                        <p:cTn id="37" dur="1000"/>
                                        <p:tgtEl>
                                          <p:spTgt spid="29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4"/>
                                        </p:tgtEl>
                                        <p:attrNameLst>
                                          <p:attrName>style.visibility</p:attrName>
                                        </p:attrNameLst>
                                      </p:cBhvr>
                                      <p:to>
                                        <p:strVal val="visible"/>
                                      </p:to>
                                    </p:set>
                                    <p:animEffect transition="in" filter="fade">
                                      <p:cBhvr>
                                        <p:cTn id="42" dur="10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4"/>
          <p:cNvSpPr txBox="1"/>
          <p:nvPr/>
        </p:nvSpPr>
        <p:spPr>
          <a:xfrm>
            <a:off x="0" y="4804800"/>
            <a:ext cx="3000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u="sng">
                <a:solidFill>
                  <a:schemeClr val="accent5"/>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https://www.youtube.com/watch?v=0oyqPZJj-2w</a:t>
            </a:r>
            <a:endParaRPr sz="1000"/>
          </a:p>
        </p:txBody>
      </p:sp>
      <p:pic>
        <p:nvPicPr>
          <p:cNvPr id="300" name="Google Shape;300;p34" title="Mycorrhiza.mp4">
            <a:hlinkClick r:id="rId4"/>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99275" y="409525"/>
            <a:ext cx="7945456" cy="4469324"/>
          </a:xfrm>
          <a:prstGeom prst="rect">
            <a:avLst/>
          </a:prstGeom>
          <a:noFill/>
          <a:ln>
            <a:noFill/>
          </a:ln>
        </p:spPr>
      </p:pic>
      <p:sp>
        <p:nvSpPr>
          <p:cNvPr id="301" name="Google Shape;301;p34"/>
          <p:cNvSpPr txBox="1"/>
          <p:nvPr/>
        </p:nvSpPr>
        <p:spPr>
          <a:xfrm>
            <a:off x="2618100" y="55675"/>
            <a:ext cx="4387200" cy="33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solidFill>
                  <a:srgbClr val="274E13"/>
                </a:solidFill>
                <a:latin typeface="Poppins SemiBold"/>
                <a:ea typeface="Poppins SemiBold"/>
                <a:cs typeface="Poppins SemiBold"/>
                <a:sym typeface="Poppins SemiBold"/>
              </a:rPr>
              <a:t>How do trees communicate?</a:t>
            </a:r>
            <a:endParaRPr sz="1800">
              <a:solidFill>
                <a:srgbClr val="274E13"/>
              </a:solidFill>
              <a:latin typeface="Poppins SemiBold"/>
              <a:ea typeface="Poppins SemiBold"/>
              <a:cs typeface="Poppins SemiBold"/>
              <a:sym typeface="Poppins SemiBo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3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9144000" cy="5143499"/>
          </a:xfrm>
          <a:prstGeom prst="rect">
            <a:avLst/>
          </a:prstGeom>
          <a:noFill/>
          <a:ln>
            <a:noFill/>
          </a:ln>
        </p:spPr>
      </p:pic>
      <p:sp>
        <p:nvSpPr>
          <p:cNvPr id="307" name="Google Shape;307;p35"/>
          <p:cNvSpPr txBox="1">
            <a:spLocks noGrp="1"/>
          </p:cNvSpPr>
          <p:nvPr>
            <p:ph type="title"/>
          </p:nvPr>
        </p:nvSpPr>
        <p:spPr>
          <a:xfrm>
            <a:off x="1366050" y="0"/>
            <a:ext cx="6411900" cy="546900"/>
          </a:xfrm>
          <a:prstGeom prst="rect">
            <a:avLst/>
          </a:prstGeom>
          <a:solidFill>
            <a:srgbClr val="EEEEEE">
              <a:alpha val="72550"/>
            </a:srgbClr>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1920">
                <a:solidFill>
                  <a:srgbClr val="134F5C"/>
                </a:solidFill>
                <a:latin typeface="Poppins SemiBold"/>
                <a:ea typeface="Poppins SemiBold"/>
                <a:cs typeface="Poppins SemiBold"/>
                <a:sym typeface="Poppins SemiBold"/>
              </a:rPr>
              <a:t>Can we restore it back to what it was like before?</a:t>
            </a:r>
            <a:endParaRPr sz="1920">
              <a:solidFill>
                <a:srgbClr val="134F5C"/>
              </a:solidFill>
              <a:latin typeface="Poppins SemiBold"/>
              <a:ea typeface="Poppins SemiBold"/>
              <a:cs typeface="Poppins SemiBold"/>
              <a:sym typeface="Poppins SemiBold"/>
            </a:endParaRPr>
          </a:p>
        </p:txBody>
      </p:sp>
      <p:sp>
        <p:nvSpPr>
          <p:cNvPr id="308" name="Google Shape;308;p35"/>
          <p:cNvSpPr txBox="1"/>
          <p:nvPr/>
        </p:nvSpPr>
        <p:spPr>
          <a:xfrm>
            <a:off x="502300" y="3446475"/>
            <a:ext cx="3007800" cy="492600"/>
          </a:xfrm>
          <a:prstGeom prst="rect">
            <a:avLst/>
          </a:prstGeom>
          <a:solidFill>
            <a:srgbClr val="EEEEEE">
              <a:alpha val="7255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solidFill>
                  <a:srgbClr val="134F5C"/>
                </a:solidFill>
                <a:latin typeface="Poppins SemiBold"/>
                <a:ea typeface="Poppins SemiBold"/>
                <a:cs typeface="Poppins SemiBold"/>
                <a:sym typeface="Poppins SemiBold"/>
              </a:rPr>
              <a:t>We call this wilding</a:t>
            </a:r>
            <a:endParaRPr sz="2000">
              <a:solidFill>
                <a:srgbClr val="134F5C"/>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1000"/>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2290611" cy="2102475"/>
          </a:xfrm>
          <a:prstGeom prst="rect">
            <a:avLst/>
          </a:prstGeom>
          <a:noFill/>
          <a:ln>
            <a:noFill/>
          </a:ln>
        </p:spPr>
      </p:pic>
      <p:pic>
        <p:nvPicPr>
          <p:cNvPr id="314" name="Google Shape;314;p3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553925" y="0"/>
            <a:ext cx="2590076" cy="2433311"/>
          </a:xfrm>
          <a:prstGeom prst="rect">
            <a:avLst/>
          </a:prstGeom>
          <a:noFill/>
          <a:ln>
            <a:noFill/>
          </a:ln>
        </p:spPr>
      </p:pic>
      <p:pic>
        <p:nvPicPr>
          <p:cNvPr id="315" name="Google Shape;315;p3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90600" y="0"/>
            <a:ext cx="4263318" cy="5143501"/>
          </a:xfrm>
          <a:prstGeom prst="rect">
            <a:avLst/>
          </a:prstGeom>
          <a:noFill/>
          <a:ln>
            <a:noFill/>
          </a:ln>
        </p:spPr>
      </p:pic>
      <p:pic>
        <p:nvPicPr>
          <p:cNvPr id="316" name="Google Shape;316;p3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0" y="2102475"/>
            <a:ext cx="2290601" cy="2998950"/>
          </a:xfrm>
          <a:prstGeom prst="rect">
            <a:avLst/>
          </a:prstGeom>
          <a:noFill/>
          <a:ln>
            <a:noFill/>
          </a:ln>
        </p:spPr>
      </p:pic>
      <p:pic>
        <p:nvPicPr>
          <p:cNvPr id="317" name="Google Shape;317;p36"/>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553925" y="2433294"/>
            <a:ext cx="2590075" cy="2710199"/>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1000"/>
                                        <p:tgtEl>
                                          <p:spTgt spid="3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4"/>
                                        </p:tgtEl>
                                        <p:attrNameLst>
                                          <p:attrName>style.visibility</p:attrName>
                                        </p:attrNameLst>
                                      </p:cBhvr>
                                      <p:to>
                                        <p:strVal val="visible"/>
                                      </p:to>
                                    </p:set>
                                    <p:animEffect transition="in" filter="fade">
                                      <p:cBhvr>
                                        <p:cTn id="12" dur="1000"/>
                                        <p:tgtEl>
                                          <p:spTgt spid="3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3"/>
                                        </p:tgtEl>
                                        <p:attrNameLst>
                                          <p:attrName>style.visibility</p:attrName>
                                        </p:attrNameLst>
                                      </p:cBhvr>
                                      <p:to>
                                        <p:strVal val="visible"/>
                                      </p:to>
                                    </p:set>
                                    <p:animEffect transition="in" filter="fade">
                                      <p:cBhvr>
                                        <p:cTn id="17" dur="1000"/>
                                        <p:tgtEl>
                                          <p:spTgt spid="3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7"/>
                                        </p:tgtEl>
                                        <p:attrNameLst>
                                          <p:attrName>style.visibility</p:attrName>
                                        </p:attrNameLst>
                                      </p:cBhvr>
                                      <p:to>
                                        <p:strVal val="visible"/>
                                      </p:to>
                                    </p:set>
                                    <p:animEffect transition="in" filter="fade">
                                      <p:cBhvr>
                                        <p:cTn id="22" dur="1000"/>
                                        <p:tgtEl>
                                          <p:spTgt spid="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7"/>
          <p:cNvSpPr txBox="1">
            <a:spLocks noGrp="1"/>
          </p:cNvSpPr>
          <p:nvPr>
            <p:ph type="title"/>
          </p:nvPr>
        </p:nvSpPr>
        <p:spPr>
          <a:xfrm>
            <a:off x="372575" y="113650"/>
            <a:ext cx="3605400" cy="122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320">
                <a:solidFill>
                  <a:srgbClr val="134F5C"/>
                </a:solidFill>
                <a:latin typeface="Poppins SemiBold"/>
                <a:ea typeface="Poppins SemiBold"/>
                <a:cs typeface="Poppins SemiBold"/>
                <a:sym typeface="Poppins SemiBold"/>
              </a:rPr>
              <a:t>There are 4 landfill sites in north Wales being rewilded</a:t>
            </a:r>
            <a:endParaRPr sz="2320">
              <a:solidFill>
                <a:srgbClr val="134F5C"/>
              </a:solidFill>
              <a:latin typeface="Poppins SemiBold"/>
              <a:ea typeface="Poppins SemiBold"/>
              <a:cs typeface="Poppins SemiBold"/>
              <a:sym typeface="Poppins SemiBold"/>
            </a:endParaRPr>
          </a:p>
          <a:p>
            <a:pPr marL="0" lvl="0" indent="0" algn="l" rtl="0">
              <a:spcBef>
                <a:spcPts val="0"/>
              </a:spcBef>
              <a:spcAft>
                <a:spcPts val="0"/>
              </a:spcAft>
              <a:buSzPts val="990"/>
              <a:buNone/>
            </a:pPr>
            <a:endParaRPr sz="2320">
              <a:solidFill>
                <a:srgbClr val="134F5C"/>
              </a:solidFill>
              <a:latin typeface="Poppins SemiBold"/>
              <a:ea typeface="Poppins SemiBold"/>
              <a:cs typeface="Poppins SemiBold"/>
              <a:sym typeface="Poppins SemiBold"/>
            </a:endParaRPr>
          </a:p>
        </p:txBody>
      </p:sp>
      <p:pic>
        <p:nvPicPr>
          <p:cNvPr id="323" name="Google Shape;323;p37"/>
          <p:cNvPicPr preferRelativeResize="0"/>
          <p:nvPr/>
        </p:nvPicPr>
        <p:blipFill>
          <a:blip r:embed="rId3">
            <a:alphaModFix/>
          </a:blip>
          <a:stretch>
            <a:fillRect/>
          </a:stretch>
        </p:blipFill>
        <p:spPr>
          <a:xfrm>
            <a:off x="4571990" y="0"/>
            <a:ext cx="4608667" cy="5143500"/>
          </a:xfrm>
          <a:prstGeom prst="rect">
            <a:avLst/>
          </a:prstGeom>
          <a:noFill/>
          <a:ln>
            <a:noFill/>
          </a:ln>
        </p:spPr>
      </p:pic>
      <p:pic>
        <p:nvPicPr>
          <p:cNvPr id="324" name="Google Shape;324;p3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1337650"/>
            <a:ext cx="4572000" cy="38058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38" descr="A picture containing 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8183191" cy="5143501"/>
          </a:xfrm>
          <a:prstGeom prst="rect">
            <a:avLst/>
          </a:prstGeom>
          <a:noFill/>
          <a:ln>
            <a:noFill/>
          </a:ln>
        </p:spPr>
      </p:pic>
      <p:sp>
        <p:nvSpPr>
          <p:cNvPr id="330" name="Google Shape;330;p38"/>
          <p:cNvSpPr txBox="1">
            <a:spLocks noGrp="1"/>
          </p:cNvSpPr>
          <p:nvPr>
            <p:ph type="title"/>
          </p:nvPr>
        </p:nvSpPr>
        <p:spPr>
          <a:xfrm>
            <a:off x="4345800" y="0"/>
            <a:ext cx="4798200" cy="504900"/>
          </a:xfrm>
          <a:prstGeom prst="rect">
            <a:avLst/>
          </a:prstGeom>
          <a:solidFill>
            <a:schemeClr val="lt1"/>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rgbClr val="134F5C"/>
                </a:solidFill>
                <a:latin typeface="Poppins SemiBold"/>
                <a:ea typeface="Poppins SemiBold"/>
                <a:cs typeface="Poppins SemiBold"/>
                <a:sym typeface="Poppins SemiBold"/>
              </a:rPr>
              <a:t>Designing the new habitats</a:t>
            </a:r>
            <a:endParaRPr>
              <a:solidFill>
                <a:srgbClr val="134F5C"/>
              </a:solidFill>
              <a:latin typeface="Poppins SemiBold"/>
              <a:ea typeface="Poppins SemiBold"/>
              <a:cs typeface="Poppins SemiBold"/>
              <a:sym typeface="Poppins SemiBold"/>
            </a:endParaRPr>
          </a:p>
        </p:txBody>
      </p:sp>
      <p:pic>
        <p:nvPicPr>
          <p:cNvPr id="331" name="Google Shape;331;p3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093349" y="2881026"/>
            <a:ext cx="3050650" cy="2287976"/>
          </a:xfrm>
          <a:prstGeom prst="rect">
            <a:avLst/>
          </a:prstGeom>
          <a:noFill/>
          <a:ln>
            <a:noFill/>
          </a:ln>
        </p:spPr>
      </p:pic>
      <p:pic>
        <p:nvPicPr>
          <p:cNvPr id="332" name="Google Shape;332;p38"/>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0" y="2678050"/>
            <a:ext cx="3321277" cy="2490950"/>
          </a:xfrm>
          <a:prstGeom prst="rect">
            <a:avLst/>
          </a:prstGeom>
          <a:noFill/>
          <a:ln>
            <a:noFill/>
          </a:ln>
        </p:spPr>
      </p:pic>
      <p:pic>
        <p:nvPicPr>
          <p:cNvPr id="333" name="Google Shape;333;p38"/>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093350" y="504900"/>
            <a:ext cx="3050650" cy="2376127"/>
          </a:xfrm>
          <a:prstGeom prst="rect">
            <a:avLst/>
          </a:prstGeom>
          <a:noFill/>
          <a:ln>
            <a:noFill/>
          </a:ln>
        </p:spPr>
      </p:pic>
      <p:cxnSp>
        <p:nvCxnSpPr>
          <p:cNvPr id="334" name="Google Shape;334;p38"/>
          <p:cNvCxnSpPr>
            <a:stCxn id="331" idx="1"/>
          </p:cNvCxnSpPr>
          <p:nvPr/>
        </p:nvCxnSpPr>
        <p:spPr>
          <a:xfrm rot="10800000">
            <a:off x="4056949" y="2732614"/>
            <a:ext cx="2036400" cy="1292400"/>
          </a:xfrm>
          <a:prstGeom prst="straightConnector1">
            <a:avLst/>
          </a:prstGeom>
          <a:noFill/>
          <a:ln w="38100" cap="flat" cmpd="sng">
            <a:solidFill>
              <a:srgbClr val="FF0000"/>
            </a:solidFill>
            <a:prstDash val="solid"/>
            <a:round/>
            <a:headEnd type="none" w="med" len="med"/>
            <a:tailEnd type="triangle" w="med" len="med"/>
          </a:ln>
        </p:spPr>
      </p:cxnSp>
      <p:cxnSp>
        <p:nvCxnSpPr>
          <p:cNvPr id="335" name="Google Shape;335;p38"/>
          <p:cNvCxnSpPr>
            <a:stCxn id="333" idx="1"/>
          </p:cNvCxnSpPr>
          <p:nvPr/>
        </p:nvCxnSpPr>
        <p:spPr>
          <a:xfrm rot="10800000">
            <a:off x="3533150" y="1137963"/>
            <a:ext cx="2560200" cy="555000"/>
          </a:xfrm>
          <a:prstGeom prst="straightConnector1">
            <a:avLst/>
          </a:prstGeom>
          <a:noFill/>
          <a:ln w="38100" cap="flat" cmpd="sng">
            <a:solidFill>
              <a:srgbClr val="FF0000"/>
            </a:solidFill>
            <a:prstDash val="solid"/>
            <a:round/>
            <a:headEnd type="none" w="med" len="med"/>
            <a:tailEnd type="triangle" w="med" len="med"/>
          </a:ln>
        </p:spPr>
      </p:cxnSp>
      <p:cxnSp>
        <p:nvCxnSpPr>
          <p:cNvPr id="336" name="Google Shape;336;p38"/>
          <p:cNvCxnSpPr>
            <a:stCxn id="332" idx="0"/>
          </p:cNvCxnSpPr>
          <p:nvPr/>
        </p:nvCxnSpPr>
        <p:spPr>
          <a:xfrm rot="10800000" flipH="1">
            <a:off x="1660639" y="939550"/>
            <a:ext cx="86100" cy="173850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fade">
                                      <p:cBhvr>
                                        <p:cTn id="7" dur="1000"/>
                                        <p:tgtEl>
                                          <p:spTgt spid="334"/>
                                        </p:tgtEl>
                                      </p:cBhvr>
                                    </p:animEffect>
                                  </p:childTnLst>
                                </p:cTn>
                              </p:par>
                              <p:par>
                                <p:cTn id="8" presetID="10" presetClass="entr" presetSubtype="0" fill="hold" nodeType="withEffect">
                                  <p:stCondLst>
                                    <p:cond delay="0"/>
                                  </p:stCondLst>
                                  <p:childTnLst>
                                    <p:set>
                                      <p:cBhvr>
                                        <p:cTn id="9" dur="1" fill="hold">
                                          <p:stCondLst>
                                            <p:cond delay="0"/>
                                          </p:stCondLst>
                                        </p:cTn>
                                        <p:tgtEl>
                                          <p:spTgt spid="331"/>
                                        </p:tgtEl>
                                        <p:attrNameLst>
                                          <p:attrName>style.visibility</p:attrName>
                                        </p:attrNameLst>
                                      </p:cBhvr>
                                      <p:to>
                                        <p:strVal val="visible"/>
                                      </p:to>
                                    </p:set>
                                    <p:animEffect transition="in" filter="fade">
                                      <p:cBhvr>
                                        <p:cTn id="10" dur="1000"/>
                                        <p:tgtEl>
                                          <p:spTgt spid="3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5"/>
                                        </p:tgtEl>
                                        <p:attrNameLst>
                                          <p:attrName>style.visibility</p:attrName>
                                        </p:attrNameLst>
                                      </p:cBhvr>
                                      <p:to>
                                        <p:strVal val="visible"/>
                                      </p:to>
                                    </p:set>
                                    <p:animEffect transition="in" filter="fade">
                                      <p:cBhvr>
                                        <p:cTn id="15" dur="1000"/>
                                        <p:tgtEl>
                                          <p:spTgt spid="335"/>
                                        </p:tgtEl>
                                      </p:cBhvr>
                                    </p:animEffect>
                                  </p:childTnLst>
                                </p:cTn>
                              </p:par>
                              <p:par>
                                <p:cTn id="16" presetID="10" presetClass="entr" presetSubtype="0" fill="hold" nodeType="withEffect">
                                  <p:stCondLst>
                                    <p:cond delay="0"/>
                                  </p:stCondLst>
                                  <p:childTnLst>
                                    <p:set>
                                      <p:cBhvr>
                                        <p:cTn id="17" dur="1" fill="hold">
                                          <p:stCondLst>
                                            <p:cond delay="0"/>
                                          </p:stCondLst>
                                        </p:cTn>
                                        <p:tgtEl>
                                          <p:spTgt spid="333"/>
                                        </p:tgtEl>
                                        <p:attrNameLst>
                                          <p:attrName>style.visibility</p:attrName>
                                        </p:attrNameLst>
                                      </p:cBhvr>
                                      <p:to>
                                        <p:strVal val="visible"/>
                                      </p:to>
                                    </p:set>
                                    <p:animEffect transition="in" filter="fade">
                                      <p:cBhvr>
                                        <p:cTn id="18" dur="1000"/>
                                        <p:tgtEl>
                                          <p:spTgt spid="3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6"/>
                                        </p:tgtEl>
                                        <p:attrNameLst>
                                          <p:attrName>style.visibility</p:attrName>
                                        </p:attrNameLst>
                                      </p:cBhvr>
                                      <p:to>
                                        <p:strVal val="visible"/>
                                      </p:to>
                                    </p:set>
                                    <p:animEffect transition="in" filter="fade">
                                      <p:cBhvr>
                                        <p:cTn id="23" dur="1000"/>
                                        <p:tgtEl>
                                          <p:spTgt spid="336"/>
                                        </p:tgtEl>
                                      </p:cBhvr>
                                    </p:animEffect>
                                  </p:childTnLst>
                                </p:cTn>
                              </p:par>
                              <p:par>
                                <p:cTn id="24" presetID="10" presetClass="entr" presetSubtype="0" fill="hold" nodeType="withEffect">
                                  <p:stCondLst>
                                    <p:cond delay="0"/>
                                  </p:stCondLst>
                                  <p:childTnLst>
                                    <p:set>
                                      <p:cBhvr>
                                        <p:cTn id="25" dur="1" fill="hold">
                                          <p:stCondLst>
                                            <p:cond delay="0"/>
                                          </p:stCondLst>
                                        </p:cTn>
                                        <p:tgtEl>
                                          <p:spTgt spid="332"/>
                                        </p:tgtEl>
                                        <p:attrNameLst>
                                          <p:attrName>style.visibility</p:attrName>
                                        </p:attrNameLst>
                                      </p:cBhvr>
                                      <p:to>
                                        <p:strVal val="visible"/>
                                      </p:to>
                                    </p:set>
                                    <p:animEffect transition="in" filter="fade">
                                      <p:cBhvr>
                                        <p:cTn id="26" dur="1000"/>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9"/>
          <p:cNvSpPr txBox="1">
            <a:spLocks noGrp="1"/>
          </p:cNvSpPr>
          <p:nvPr>
            <p:ph type="title"/>
          </p:nvPr>
        </p:nvSpPr>
        <p:spPr>
          <a:xfrm>
            <a:off x="145600" y="122075"/>
            <a:ext cx="3758100" cy="1124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Poppins Medium"/>
                <a:ea typeface="Poppins Medium"/>
                <a:cs typeface="Poppins Medium"/>
                <a:sym typeface="Poppins Medium"/>
              </a:rPr>
              <a:t>Where do you fit in?</a:t>
            </a:r>
            <a:endParaRPr>
              <a:latin typeface="Poppins Medium"/>
              <a:ea typeface="Poppins Medium"/>
              <a:cs typeface="Poppins Medium"/>
              <a:sym typeface="Poppins Medium"/>
            </a:endParaRPr>
          </a:p>
        </p:txBody>
      </p:sp>
      <p:sp>
        <p:nvSpPr>
          <p:cNvPr id="342" name="Google Shape;342;p39"/>
          <p:cNvSpPr txBox="1">
            <a:spLocks noGrp="1"/>
          </p:cNvSpPr>
          <p:nvPr>
            <p:ph type="body" idx="1"/>
          </p:nvPr>
        </p:nvSpPr>
        <p:spPr>
          <a:xfrm>
            <a:off x="145600" y="1395675"/>
            <a:ext cx="4726500" cy="30681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Font typeface="Poppins"/>
              <a:buChar char="●"/>
            </a:pPr>
            <a:r>
              <a:rPr lang="en-GB">
                <a:latin typeface="Poppins"/>
                <a:ea typeface="Poppins"/>
                <a:cs typeface="Poppins"/>
                <a:sym typeface="Poppins"/>
              </a:rPr>
              <a:t>Join the school Eco council</a:t>
            </a:r>
            <a:endParaRPr>
              <a:latin typeface="Poppins"/>
              <a:ea typeface="Poppins"/>
              <a:cs typeface="Poppins"/>
              <a:sym typeface="Poppins"/>
            </a:endParaRPr>
          </a:p>
          <a:p>
            <a:pPr marL="457200" lvl="0" indent="-342900" algn="l" rtl="0">
              <a:lnSpc>
                <a:spcPct val="150000"/>
              </a:lnSpc>
              <a:spcBef>
                <a:spcPts val="0"/>
              </a:spcBef>
              <a:spcAft>
                <a:spcPts val="0"/>
              </a:spcAft>
              <a:buSzPts val="1800"/>
              <a:buFont typeface="Poppins"/>
              <a:buChar char="●"/>
            </a:pPr>
            <a:r>
              <a:rPr lang="en-GB">
                <a:latin typeface="Poppins"/>
                <a:ea typeface="Poppins"/>
                <a:cs typeface="Poppins"/>
                <a:sym typeface="Poppins"/>
              </a:rPr>
              <a:t>Start reducing household waste</a:t>
            </a:r>
            <a:endParaRPr>
              <a:latin typeface="Poppins"/>
              <a:ea typeface="Poppins"/>
              <a:cs typeface="Poppins"/>
              <a:sym typeface="Poppins"/>
            </a:endParaRPr>
          </a:p>
          <a:p>
            <a:pPr marL="457200" lvl="0" indent="-342900" algn="l" rtl="0">
              <a:lnSpc>
                <a:spcPct val="150000"/>
              </a:lnSpc>
              <a:spcBef>
                <a:spcPts val="0"/>
              </a:spcBef>
              <a:spcAft>
                <a:spcPts val="0"/>
              </a:spcAft>
              <a:buSzPts val="1800"/>
              <a:buFont typeface="Poppins"/>
              <a:buChar char="●"/>
            </a:pPr>
            <a:r>
              <a:rPr lang="en-GB">
                <a:latin typeface="Poppins"/>
                <a:ea typeface="Poppins"/>
                <a:cs typeface="Poppins"/>
                <a:sym typeface="Poppins"/>
              </a:rPr>
              <a:t>Do a school ground survey - STEM</a:t>
            </a:r>
            <a:endParaRPr>
              <a:latin typeface="Poppins"/>
              <a:ea typeface="Poppins"/>
              <a:cs typeface="Poppins"/>
              <a:sym typeface="Poppins"/>
            </a:endParaRPr>
          </a:p>
          <a:p>
            <a:pPr marL="457200" lvl="0" indent="-342900" algn="l" rtl="0">
              <a:lnSpc>
                <a:spcPct val="150000"/>
              </a:lnSpc>
              <a:spcBef>
                <a:spcPts val="0"/>
              </a:spcBef>
              <a:spcAft>
                <a:spcPts val="0"/>
              </a:spcAft>
              <a:buSzPts val="1800"/>
              <a:buFont typeface="Poppins"/>
              <a:buChar char="●"/>
            </a:pPr>
            <a:r>
              <a:rPr lang="en-GB">
                <a:latin typeface="Poppins"/>
                <a:ea typeface="Poppins"/>
                <a:cs typeface="Poppins"/>
                <a:sym typeface="Poppins"/>
              </a:rPr>
              <a:t>Create a habitat in your school grounds</a:t>
            </a:r>
            <a:endParaRPr>
              <a:latin typeface="Poppins"/>
              <a:ea typeface="Poppins"/>
              <a:cs typeface="Poppins"/>
              <a:sym typeface="Poppins"/>
            </a:endParaRPr>
          </a:p>
          <a:p>
            <a:pPr marL="457200" lvl="0" indent="-342900" algn="l" rtl="0">
              <a:lnSpc>
                <a:spcPct val="150000"/>
              </a:lnSpc>
              <a:spcBef>
                <a:spcPts val="0"/>
              </a:spcBef>
              <a:spcAft>
                <a:spcPts val="0"/>
              </a:spcAft>
              <a:buSzPts val="1800"/>
              <a:buFont typeface="Poppins"/>
              <a:buChar char="●"/>
            </a:pPr>
            <a:r>
              <a:rPr lang="en-GB">
                <a:latin typeface="Poppins"/>
                <a:ea typeface="Poppins"/>
                <a:cs typeface="Poppins"/>
                <a:sym typeface="Poppins"/>
              </a:rPr>
              <a:t>Make a bug hotel</a:t>
            </a:r>
            <a:endParaRPr>
              <a:latin typeface="Poppins"/>
              <a:ea typeface="Poppins"/>
              <a:cs typeface="Poppins"/>
              <a:sym typeface="Poppins"/>
            </a:endParaRPr>
          </a:p>
          <a:p>
            <a:pPr marL="457200" lvl="0" indent="-342900" algn="l" rtl="0">
              <a:lnSpc>
                <a:spcPct val="150000"/>
              </a:lnSpc>
              <a:spcBef>
                <a:spcPts val="0"/>
              </a:spcBef>
              <a:spcAft>
                <a:spcPts val="0"/>
              </a:spcAft>
              <a:buSzPts val="1800"/>
              <a:buFont typeface="Poppins"/>
              <a:buChar char="●"/>
            </a:pPr>
            <a:r>
              <a:rPr lang="en-GB">
                <a:latin typeface="Poppins"/>
                <a:ea typeface="Poppins"/>
                <a:cs typeface="Poppins"/>
                <a:sym typeface="Poppins"/>
              </a:rPr>
              <a:t>Share your experiences on social media #greenrevolution</a:t>
            </a:r>
            <a:endParaRPr>
              <a:latin typeface="Poppins"/>
              <a:ea typeface="Poppins"/>
              <a:cs typeface="Poppins"/>
              <a:sym typeface="Poppins"/>
            </a:endParaRPr>
          </a:p>
        </p:txBody>
      </p:sp>
      <p:pic>
        <p:nvPicPr>
          <p:cNvPr id="343" name="Google Shape;343;p3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00550" y="74100"/>
            <a:ext cx="1334150" cy="1124575"/>
          </a:xfrm>
          <a:prstGeom prst="rect">
            <a:avLst/>
          </a:prstGeom>
          <a:noFill/>
          <a:ln>
            <a:noFill/>
          </a:ln>
        </p:spPr>
      </p:pic>
      <p:pic>
        <p:nvPicPr>
          <p:cNvPr id="344" name="Google Shape;344;p39"/>
          <p:cNvPicPr preferRelativeResize="0"/>
          <p:nvPr/>
        </p:nvPicPr>
        <p:blipFill>
          <a:blip r:embed="rId4">
            <a:alphaModFix/>
          </a:blip>
          <a:stretch>
            <a:fillRect/>
          </a:stretch>
        </p:blipFill>
        <p:spPr>
          <a:xfrm>
            <a:off x="5134708" y="0"/>
            <a:ext cx="4009293" cy="5143500"/>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34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42"/>
                                        </p:tgtEl>
                                        <p:attrNameLst>
                                          <p:attrName>style.visibility</p:attrName>
                                        </p:attrNameLst>
                                      </p:cBhvr>
                                      <p:to>
                                        <p:strVal val="visible"/>
                                      </p:to>
                                    </p:set>
                                    <p:animEffect transition="in" filter="fade">
                                      <p:cBhvr>
                                        <p:cTn id="11" dur="10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0"/>
          <p:cNvSpPr txBox="1">
            <a:spLocks noGrp="1"/>
          </p:cNvSpPr>
          <p:nvPr>
            <p:ph type="title"/>
          </p:nvPr>
        </p:nvSpPr>
        <p:spPr>
          <a:xfrm>
            <a:off x="225325" y="109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Poppins SemiBold"/>
                <a:ea typeface="Poppins SemiBold"/>
                <a:cs typeface="Poppins SemiBold"/>
                <a:sym typeface="Poppins SemiBold"/>
              </a:rPr>
              <a:t>Reimagine…..</a:t>
            </a:r>
            <a:endParaRPr>
              <a:latin typeface="Poppins SemiBold"/>
              <a:ea typeface="Poppins SemiBold"/>
              <a:cs typeface="Poppins SemiBold"/>
              <a:sym typeface="Poppins SemiBold"/>
            </a:endParaRPr>
          </a:p>
        </p:txBody>
      </p:sp>
      <p:pic>
        <p:nvPicPr>
          <p:cNvPr id="350" name="Google Shape;350;p4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657763"/>
            <a:ext cx="9144000" cy="448573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41"/>
          <p:cNvPicPr preferRelativeResize="0"/>
          <p:nvPr/>
        </p:nvPicPr>
        <p:blipFill rotWithShape="1">
          <a:blip r:embed="rId3" cstate="email">
            <a:alphaModFix amt="50000"/>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356" name="Google Shape;356;p41"/>
          <p:cNvSpPr txBox="1">
            <a:spLocks noGrp="1"/>
          </p:cNvSpPr>
          <p:nvPr>
            <p:ph type="ctrTitle"/>
          </p:nvPr>
        </p:nvSpPr>
        <p:spPr>
          <a:xfrm>
            <a:off x="1965000" y="1114850"/>
            <a:ext cx="5214000" cy="1344900"/>
          </a:xfrm>
          <a:prstGeom prst="rect">
            <a:avLst/>
          </a:prstGeom>
        </p:spPr>
        <p:txBody>
          <a:bodyPr spcFirstLastPara="1" wrap="square" lIns="91425" tIns="91425" rIns="91425" bIns="91425" anchor="b" anchorCtr="0">
            <a:noAutofit/>
          </a:bodyPr>
          <a:lstStyle/>
          <a:p>
            <a:pPr marL="0" lvl="0" indent="0" algn="ctr" rtl="0">
              <a:lnSpc>
                <a:spcPct val="80000"/>
              </a:lnSpc>
              <a:spcBef>
                <a:spcPts val="0"/>
              </a:spcBef>
              <a:spcAft>
                <a:spcPts val="0"/>
              </a:spcAft>
              <a:buNone/>
            </a:pPr>
            <a:r>
              <a:rPr lang="en-GB" sz="3400" b="1">
                <a:solidFill>
                  <a:srgbClr val="5B0F00"/>
                </a:solidFill>
                <a:latin typeface="Poppins"/>
                <a:ea typeface="Poppins"/>
                <a:cs typeface="Poppins"/>
                <a:sym typeface="Poppins"/>
              </a:rPr>
              <a:t>For more information &amp; ways to get involved contact</a:t>
            </a:r>
            <a:endParaRPr sz="3400" b="1">
              <a:solidFill>
                <a:srgbClr val="5B0F00"/>
              </a:solidFill>
              <a:latin typeface="Poppins"/>
              <a:ea typeface="Poppins"/>
              <a:cs typeface="Poppins"/>
              <a:sym typeface="Poppins"/>
            </a:endParaRPr>
          </a:p>
        </p:txBody>
      </p:sp>
      <p:sp>
        <p:nvSpPr>
          <p:cNvPr id="357" name="Google Shape;357;p41"/>
          <p:cNvSpPr txBox="1">
            <a:spLocks noGrp="1"/>
          </p:cNvSpPr>
          <p:nvPr>
            <p:ph type="subTitle" idx="1"/>
          </p:nvPr>
        </p:nvSpPr>
        <p:spPr>
          <a:xfrm>
            <a:off x="1079100" y="2329625"/>
            <a:ext cx="6985800" cy="6384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GB" sz="3300" b="1">
                <a:solidFill>
                  <a:srgbClr val="274E13"/>
                </a:solidFill>
                <a:latin typeface="Poppins"/>
                <a:ea typeface="Poppins"/>
                <a:cs typeface="Poppins"/>
                <a:sym typeface="Poppins"/>
              </a:rPr>
              <a:t>jim@natureswork.co.uk</a:t>
            </a:r>
            <a:endParaRPr sz="3300" b="1">
              <a:solidFill>
                <a:srgbClr val="274E13"/>
              </a:solidFill>
              <a:latin typeface="Poppins"/>
              <a:ea typeface="Poppins"/>
              <a:cs typeface="Poppins"/>
              <a:sym typeface="Poppins"/>
            </a:endParaRPr>
          </a:p>
        </p:txBody>
      </p:sp>
      <p:grpSp>
        <p:nvGrpSpPr>
          <p:cNvPr id="358" name="Google Shape;358;p41"/>
          <p:cNvGrpSpPr/>
          <p:nvPr/>
        </p:nvGrpSpPr>
        <p:grpSpPr>
          <a:xfrm>
            <a:off x="176862" y="4397150"/>
            <a:ext cx="8637880" cy="638426"/>
            <a:chOff x="176862" y="4397150"/>
            <a:chExt cx="8637880" cy="638426"/>
          </a:xfrm>
        </p:grpSpPr>
        <p:pic>
          <p:nvPicPr>
            <p:cNvPr id="359" name="Google Shape;359;p4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6862" y="4397151"/>
              <a:ext cx="797725" cy="638425"/>
            </a:xfrm>
            <a:prstGeom prst="rect">
              <a:avLst/>
            </a:prstGeom>
            <a:noFill/>
            <a:ln>
              <a:noFill/>
            </a:ln>
          </p:spPr>
        </p:pic>
        <p:pic>
          <p:nvPicPr>
            <p:cNvPr id="360" name="Google Shape;360;p4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606358" y="4397151"/>
              <a:ext cx="1766876" cy="638425"/>
            </a:xfrm>
            <a:prstGeom prst="rect">
              <a:avLst/>
            </a:prstGeom>
            <a:noFill/>
            <a:ln>
              <a:noFill/>
            </a:ln>
          </p:spPr>
        </p:pic>
        <p:pic>
          <p:nvPicPr>
            <p:cNvPr id="361" name="Google Shape;361;p4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449434" y="4397150"/>
              <a:ext cx="882144" cy="638426"/>
            </a:xfrm>
            <a:prstGeom prst="rect">
              <a:avLst/>
            </a:prstGeom>
            <a:noFill/>
            <a:ln>
              <a:noFill/>
            </a:ln>
          </p:spPr>
        </p:pic>
        <p:pic>
          <p:nvPicPr>
            <p:cNvPr id="362" name="Google Shape;362;p41"/>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5407778" y="4397151"/>
              <a:ext cx="1365634" cy="638425"/>
            </a:xfrm>
            <a:prstGeom prst="rect">
              <a:avLst/>
            </a:prstGeom>
            <a:noFill/>
            <a:ln>
              <a:noFill/>
            </a:ln>
          </p:spPr>
        </p:pic>
        <p:pic>
          <p:nvPicPr>
            <p:cNvPr id="363" name="Google Shape;363;p41"/>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2086357" y="4397151"/>
              <a:ext cx="443801" cy="638425"/>
            </a:xfrm>
            <a:prstGeom prst="rect">
              <a:avLst/>
            </a:prstGeom>
            <a:noFill/>
            <a:ln>
              <a:noFill/>
            </a:ln>
          </p:spPr>
        </p:pic>
        <p:pic>
          <p:nvPicPr>
            <p:cNvPr id="364" name="Google Shape;364;p41"/>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6849613" y="4397151"/>
              <a:ext cx="1965130" cy="638425"/>
            </a:xfrm>
            <a:prstGeom prst="rect">
              <a:avLst/>
            </a:prstGeom>
            <a:noFill/>
            <a:ln>
              <a:noFill/>
            </a:ln>
          </p:spPr>
        </p:pic>
        <p:pic>
          <p:nvPicPr>
            <p:cNvPr id="365" name="Google Shape;365;p41"/>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1050788" y="4397151"/>
              <a:ext cx="959369" cy="638425"/>
            </a:xfrm>
            <a:prstGeom prst="rect">
              <a:avLst/>
            </a:prstGeom>
            <a:noFill/>
            <a:ln>
              <a:noFill/>
            </a:ln>
          </p:spPr>
        </p:pic>
      </p:grpSp>
      <p:pic>
        <p:nvPicPr>
          <p:cNvPr id="366" name="Google Shape;366;p41"/>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3261238" y="3153152"/>
            <a:ext cx="2469125" cy="804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5" descr="A picture containing outdoor, spring, nature, smok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pic>
        <p:nvPicPr>
          <p:cNvPr id="76" name="Google Shape;76;p15" descr="A picture containing outdoor, spring, nature, smoke&#10;&#10;Description automatically generated"/>
          <p:cNvPicPr preferRelativeResize="0"/>
          <p:nvPr/>
        </p:nvPicPr>
        <p:blipFill rotWithShape="1">
          <a:blip r:embed="rId4" cstate="email">
            <a:alphaModFix amt="70000"/>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77" name="Google Shape;77;p15"/>
          <p:cNvSpPr txBox="1"/>
          <p:nvPr/>
        </p:nvSpPr>
        <p:spPr>
          <a:xfrm>
            <a:off x="938400" y="0"/>
            <a:ext cx="7267200" cy="464700"/>
          </a:xfrm>
          <a:prstGeom prst="rect">
            <a:avLst/>
          </a:prstGeom>
          <a:noFill/>
          <a:ln>
            <a:noFill/>
          </a:ln>
        </p:spPr>
        <p:txBody>
          <a:bodyPr spcFirstLastPara="1" wrap="square" lIns="91425" tIns="91425" rIns="91425" bIns="91425" anchor="t" anchorCtr="0">
            <a:spAutoFit/>
          </a:bodyPr>
          <a:lstStyle/>
          <a:p>
            <a:pPr marL="0" lvl="0" indent="0" algn="ctr" rtl="0">
              <a:lnSpc>
                <a:spcPct val="95000"/>
              </a:lnSpc>
              <a:spcBef>
                <a:spcPts val="0"/>
              </a:spcBef>
              <a:spcAft>
                <a:spcPts val="0"/>
              </a:spcAft>
              <a:buNone/>
            </a:pPr>
            <a:r>
              <a:rPr lang="en-GB" sz="1915" b="1">
                <a:solidFill>
                  <a:srgbClr val="134F5C"/>
                </a:solidFill>
                <a:latin typeface="Poppins"/>
                <a:ea typeface="Poppins"/>
                <a:cs typeface="Poppins"/>
                <a:sym typeface="Poppins"/>
              </a:rPr>
              <a:t>How bad can it be?</a:t>
            </a:r>
            <a:endParaRPr sz="1915">
              <a:solidFill>
                <a:srgbClr val="134F5C"/>
              </a:solidFill>
              <a:latin typeface="Poppins"/>
              <a:ea typeface="Poppins"/>
              <a:cs typeface="Poppins"/>
              <a:sym typeface="Poppins"/>
            </a:endParaRPr>
          </a:p>
        </p:txBody>
      </p:sp>
      <p:sp>
        <p:nvSpPr>
          <p:cNvPr id="78" name="Google Shape;78;p15"/>
          <p:cNvSpPr txBox="1"/>
          <p:nvPr/>
        </p:nvSpPr>
        <p:spPr>
          <a:xfrm>
            <a:off x="137250" y="806675"/>
            <a:ext cx="8869500" cy="3248100"/>
          </a:xfrm>
          <a:prstGeom prst="rect">
            <a:avLst/>
          </a:prstGeom>
          <a:solidFill>
            <a:srgbClr val="EEEEEE">
              <a:alpha val="41340"/>
            </a:srgbClr>
          </a:solidFill>
          <a:ln>
            <a:noFill/>
          </a:ln>
        </p:spPr>
        <p:txBody>
          <a:bodyPr spcFirstLastPara="1" wrap="square" lIns="91425" tIns="91425" rIns="91425" bIns="91425" anchor="t" anchorCtr="0">
            <a:spAutoFit/>
          </a:bodyPr>
          <a:lstStyle/>
          <a:p>
            <a:pPr marL="457200" lvl="0" indent="-350202" algn="l" rtl="0">
              <a:spcBef>
                <a:spcPts val="0"/>
              </a:spcBef>
              <a:spcAft>
                <a:spcPts val="0"/>
              </a:spcAft>
              <a:buClr>
                <a:srgbClr val="134F5C"/>
              </a:buClr>
              <a:buSzPts val="1915"/>
              <a:buFont typeface="Poppins"/>
              <a:buChar char="●"/>
            </a:pPr>
            <a:r>
              <a:rPr lang="en-GB" sz="1915">
                <a:solidFill>
                  <a:srgbClr val="134F5C"/>
                </a:solidFill>
                <a:latin typeface="Poppins"/>
                <a:ea typeface="Poppins"/>
                <a:cs typeface="Poppins"/>
                <a:sym typeface="Poppins"/>
              </a:rPr>
              <a:t>Landfills are where we dump of our waste</a:t>
            </a:r>
            <a:endParaRPr sz="1915">
              <a:solidFill>
                <a:srgbClr val="134F5C"/>
              </a:solidFill>
              <a:latin typeface="Poppins"/>
              <a:ea typeface="Poppins"/>
              <a:cs typeface="Poppins"/>
              <a:sym typeface="Poppins"/>
            </a:endParaRPr>
          </a:p>
          <a:p>
            <a:pPr marL="457200" lvl="0" indent="-350202" algn="l" rtl="0">
              <a:spcBef>
                <a:spcPts val="800"/>
              </a:spcBef>
              <a:spcAft>
                <a:spcPts val="0"/>
              </a:spcAft>
              <a:buClr>
                <a:srgbClr val="134F5C"/>
              </a:buClr>
              <a:buSzPts val="1915"/>
              <a:buFont typeface="Poppins"/>
              <a:buChar char="●"/>
            </a:pPr>
            <a:r>
              <a:rPr lang="en-GB" sz="1915">
                <a:solidFill>
                  <a:srgbClr val="134F5C"/>
                </a:solidFill>
                <a:latin typeface="Poppins"/>
                <a:ea typeface="Poppins"/>
                <a:cs typeface="Poppins"/>
                <a:sym typeface="Poppins"/>
              </a:rPr>
              <a:t>The world generates 2.01 billion tonnes of municipal solid waste annually </a:t>
            </a:r>
            <a:endParaRPr sz="1915">
              <a:solidFill>
                <a:srgbClr val="134F5C"/>
              </a:solidFill>
              <a:latin typeface="Poppins"/>
              <a:ea typeface="Poppins"/>
              <a:cs typeface="Poppins"/>
              <a:sym typeface="Poppins"/>
            </a:endParaRPr>
          </a:p>
          <a:p>
            <a:pPr marL="457200" lvl="0" indent="-350202" algn="l" rtl="0">
              <a:spcBef>
                <a:spcPts val="800"/>
              </a:spcBef>
              <a:spcAft>
                <a:spcPts val="0"/>
              </a:spcAft>
              <a:buClr>
                <a:srgbClr val="134F5C"/>
              </a:buClr>
              <a:buSzPts val="1915"/>
              <a:buFont typeface="Poppins"/>
              <a:buChar char="●"/>
            </a:pPr>
            <a:r>
              <a:rPr lang="en-GB" sz="1915">
                <a:solidFill>
                  <a:srgbClr val="134F5C"/>
                </a:solidFill>
                <a:latin typeface="Poppins"/>
                <a:ea typeface="Poppins"/>
                <a:cs typeface="Poppins"/>
                <a:sym typeface="Poppins"/>
              </a:rPr>
              <a:t>Globally, we're producing a colossal 1.3 billion tons of landfill waste annually, with a projected increase to 2.2 billion tons by 2025.</a:t>
            </a:r>
            <a:endParaRPr sz="1915">
              <a:solidFill>
                <a:srgbClr val="134F5C"/>
              </a:solidFill>
              <a:latin typeface="Poppins"/>
              <a:ea typeface="Poppins"/>
              <a:cs typeface="Poppins"/>
              <a:sym typeface="Poppins"/>
            </a:endParaRPr>
          </a:p>
          <a:p>
            <a:pPr marL="457200" lvl="0" indent="-350202" algn="l" rtl="0">
              <a:spcBef>
                <a:spcPts val="800"/>
              </a:spcBef>
              <a:spcAft>
                <a:spcPts val="0"/>
              </a:spcAft>
              <a:buClr>
                <a:srgbClr val="134F5C"/>
              </a:buClr>
              <a:buSzPts val="1915"/>
              <a:buFont typeface="Poppins"/>
              <a:buChar char="●"/>
            </a:pPr>
            <a:r>
              <a:rPr lang="en-GB" sz="1915">
                <a:solidFill>
                  <a:srgbClr val="134F5C"/>
                </a:solidFill>
                <a:latin typeface="Poppins"/>
                <a:ea typeface="Poppins"/>
                <a:cs typeface="Poppins"/>
                <a:sym typeface="Poppins"/>
              </a:rPr>
              <a:t>The average person in the UK throws away around 400kg of waste each year; 7 times their body weight. Of the 26m tonnes of waste produced in the UK 14 million tonnes are sent to landfill</a:t>
            </a:r>
            <a:endParaRPr sz="1915">
              <a:solidFill>
                <a:srgbClr val="134F5C"/>
              </a:solidFill>
              <a:latin typeface="Poppins"/>
              <a:ea typeface="Poppins"/>
              <a:cs typeface="Poppins"/>
              <a:sym typeface="Poppins"/>
            </a:endParaRPr>
          </a:p>
          <a:p>
            <a:pPr marL="457200" lvl="0" indent="-350202" algn="l" rtl="0">
              <a:spcBef>
                <a:spcPts val="800"/>
              </a:spcBef>
              <a:spcAft>
                <a:spcPts val="800"/>
              </a:spcAft>
              <a:buClr>
                <a:srgbClr val="134F5C"/>
              </a:buClr>
              <a:buSzPts val="1915"/>
              <a:buFont typeface="Poppins"/>
              <a:buChar char="●"/>
            </a:pPr>
            <a:r>
              <a:rPr lang="en-GB" sz="1915">
                <a:solidFill>
                  <a:srgbClr val="134F5C"/>
                </a:solidFill>
                <a:latin typeface="Poppins"/>
                <a:ea typeface="Poppins"/>
                <a:cs typeface="Poppins"/>
                <a:sym typeface="Poppins"/>
              </a:rPr>
              <a:t>How can we reduce our waste footprint?</a:t>
            </a: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75"/>
                                        </p:tgtEl>
                                      </p:cBhvr>
                                    </p:animEffect>
                                    <p:set>
                                      <p:cBhvr>
                                        <p:cTn id="7" dur="1" fill="hold">
                                          <p:stCondLst>
                                            <p:cond delay="1000"/>
                                          </p:stCondLst>
                                        </p:cTn>
                                        <p:tgtEl>
                                          <p:spTgt spid="7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10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6"/>
          <p:cNvPicPr preferRelativeResize="0"/>
          <p:nvPr/>
        </p:nvPicPr>
        <p:blipFill>
          <a:blip r:embed="rId3">
            <a:alphaModFix/>
          </a:blip>
          <a:stretch>
            <a:fillRect/>
          </a:stretch>
        </p:blipFill>
        <p:spPr>
          <a:xfrm>
            <a:off x="786287" y="602100"/>
            <a:ext cx="7571424" cy="4261150"/>
          </a:xfrm>
          <a:prstGeom prst="rect">
            <a:avLst/>
          </a:prstGeom>
          <a:noFill/>
          <a:ln>
            <a:noFill/>
          </a:ln>
        </p:spPr>
      </p:pic>
      <p:sp>
        <p:nvSpPr>
          <p:cNvPr id="84" name="Google Shape;84;p16"/>
          <p:cNvSpPr txBox="1"/>
          <p:nvPr/>
        </p:nvSpPr>
        <p:spPr>
          <a:xfrm>
            <a:off x="0" y="4774200"/>
            <a:ext cx="6611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u="sng">
                <a:solidFill>
                  <a:schemeClr val="hlink"/>
                </a:solidFill>
                <a:hlinkClick r:id="rId4"/>
              </a:rPr>
              <a:t>https://visual.ly/community/Infographics/environment/shocking-facts-about-waste</a:t>
            </a:r>
            <a:r>
              <a:rPr lang="en-GB" sz="1200"/>
              <a:t> </a:t>
            </a:r>
            <a:endParaRPr sz="1200"/>
          </a:p>
        </p:txBody>
      </p:sp>
      <p:sp>
        <p:nvSpPr>
          <p:cNvPr id="85" name="Google Shape;85;p16"/>
          <p:cNvSpPr txBox="1"/>
          <p:nvPr/>
        </p:nvSpPr>
        <p:spPr>
          <a:xfrm>
            <a:off x="938400" y="0"/>
            <a:ext cx="7267200" cy="464700"/>
          </a:xfrm>
          <a:prstGeom prst="rect">
            <a:avLst/>
          </a:prstGeom>
          <a:noFill/>
          <a:ln>
            <a:noFill/>
          </a:ln>
        </p:spPr>
        <p:txBody>
          <a:bodyPr spcFirstLastPara="1" wrap="square" lIns="91425" tIns="91425" rIns="91425" bIns="91425" anchor="t" anchorCtr="0">
            <a:spAutoFit/>
          </a:bodyPr>
          <a:lstStyle/>
          <a:p>
            <a:pPr marL="0" lvl="0" indent="0" algn="ctr" rtl="0">
              <a:lnSpc>
                <a:spcPct val="95000"/>
              </a:lnSpc>
              <a:spcBef>
                <a:spcPts val="0"/>
              </a:spcBef>
              <a:spcAft>
                <a:spcPts val="0"/>
              </a:spcAft>
              <a:buNone/>
            </a:pPr>
            <a:r>
              <a:rPr lang="en-GB" sz="1915" b="1">
                <a:solidFill>
                  <a:srgbClr val="134F5C"/>
                </a:solidFill>
                <a:latin typeface="Poppins"/>
                <a:ea typeface="Poppins"/>
                <a:cs typeface="Poppins"/>
                <a:sym typeface="Poppins"/>
              </a:rPr>
              <a:t>How much landfill waste is generated per year?</a:t>
            </a:r>
            <a:endParaRPr sz="1915">
              <a:solidFill>
                <a:srgbClr val="134F5C"/>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7"/>
          <p:cNvPicPr preferRelativeResize="0"/>
          <p:nvPr/>
        </p:nvPicPr>
        <p:blipFill>
          <a:blip r:embed="rId3">
            <a:alphaModFix/>
          </a:blip>
          <a:stretch>
            <a:fillRect/>
          </a:stretch>
        </p:blipFill>
        <p:spPr>
          <a:xfrm>
            <a:off x="857250" y="481013"/>
            <a:ext cx="7429500" cy="4181475"/>
          </a:xfrm>
          <a:prstGeom prst="rect">
            <a:avLst/>
          </a:prstGeom>
          <a:noFill/>
          <a:ln>
            <a:noFill/>
          </a:ln>
        </p:spPr>
      </p:pic>
      <p:sp>
        <p:nvSpPr>
          <p:cNvPr id="91" name="Google Shape;91;p17"/>
          <p:cNvSpPr txBox="1"/>
          <p:nvPr/>
        </p:nvSpPr>
        <p:spPr>
          <a:xfrm>
            <a:off x="0" y="4620300"/>
            <a:ext cx="59976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4"/>
              </a:rPr>
              <a:t>https://www.worldbank.org/en/news/infographic/2018/09/20/what-a-waste-20-a-global-snapshot-of-solid-waste-management-to-2050</a:t>
            </a:r>
            <a:r>
              <a:rPr lang="en-GB" sz="1100"/>
              <a:t> </a:t>
            </a:r>
            <a:endParaRPr sz="1100"/>
          </a:p>
        </p:txBody>
      </p:sp>
      <p:sp>
        <p:nvSpPr>
          <p:cNvPr id="92" name="Google Shape;92;p17"/>
          <p:cNvSpPr txBox="1"/>
          <p:nvPr/>
        </p:nvSpPr>
        <p:spPr>
          <a:xfrm>
            <a:off x="938400" y="0"/>
            <a:ext cx="7267200" cy="464700"/>
          </a:xfrm>
          <a:prstGeom prst="rect">
            <a:avLst/>
          </a:prstGeom>
          <a:noFill/>
          <a:ln>
            <a:noFill/>
          </a:ln>
        </p:spPr>
        <p:txBody>
          <a:bodyPr spcFirstLastPara="1" wrap="square" lIns="91425" tIns="91425" rIns="91425" bIns="91425" anchor="t" anchorCtr="0">
            <a:spAutoFit/>
          </a:bodyPr>
          <a:lstStyle/>
          <a:p>
            <a:pPr marL="0" lvl="0" indent="0" algn="ctr" rtl="0">
              <a:lnSpc>
                <a:spcPct val="95000"/>
              </a:lnSpc>
              <a:spcBef>
                <a:spcPts val="0"/>
              </a:spcBef>
              <a:spcAft>
                <a:spcPts val="0"/>
              </a:spcAft>
              <a:buNone/>
            </a:pPr>
            <a:r>
              <a:rPr lang="en-GB" sz="1915" b="1">
                <a:solidFill>
                  <a:srgbClr val="134F5C"/>
                </a:solidFill>
                <a:latin typeface="Poppins"/>
                <a:ea typeface="Poppins"/>
                <a:cs typeface="Poppins"/>
                <a:sym typeface="Poppins"/>
              </a:rPr>
              <a:t>What waste types end up in landfill</a:t>
            </a:r>
            <a:endParaRPr sz="1915">
              <a:solidFill>
                <a:srgbClr val="134F5C"/>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p:nvPr/>
        </p:nvSpPr>
        <p:spPr>
          <a:xfrm>
            <a:off x="0" y="4774200"/>
            <a:ext cx="6419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u="sng">
                <a:solidFill>
                  <a:schemeClr val="hlink"/>
                </a:solidFill>
                <a:hlinkClick r:id="rId3"/>
              </a:rPr>
              <a:t>https://en.wikipedia.org/wiki/Food_waste_in_the_United_Kingdom</a:t>
            </a:r>
            <a:r>
              <a:rPr lang="en-GB" sz="1200"/>
              <a:t> </a:t>
            </a:r>
            <a:endParaRPr sz="1200"/>
          </a:p>
        </p:txBody>
      </p:sp>
      <p:pic>
        <p:nvPicPr>
          <p:cNvPr id="98" name="Google Shape;98;p18"/>
          <p:cNvPicPr preferRelativeResize="0"/>
          <p:nvPr/>
        </p:nvPicPr>
        <p:blipFill>
          <a:blip r:embed="rId4">
            <a:alphaModFix/>
          </a:blip>
          <a:stretch>
            <a:fillRect/>
          </a:stretch>
        </p:blipFill>
        <p:spPr>
          <a:xfrm>
            <a:off x="1884088" y="614000"/>
            <a:ext cx="5375825" cy="4082000"/>
          </a:xfrm>
          <a:prstGeom prst="rect">
            <a:avLst/>
          </a:prstGeom>
          <a:noFill/>
          <a:ln>
            <a:noFill/>
          </a:ln>
        </p:spPr>
      </p:pic>
      <p:sp>
        <p:nvSpPr>
          <p:cNvPr id="99" name="Google Shape;99;p18"/>
          <p:cNvSpPr txBox="1"/>
          <p:nvPr/>
        </p:nvSpPr>
        <p:spPr>
          <a:xfrm>
            <a:off x="938400" y="0"/>
            <a:ext cx="7267200" cy="464700"/>
          </a:xfrm>
          <a:prstGeom prst="rect">
            <a:avLst/>
          </a:prstGeom>
          <a:noFill/>
          <a:ln>
            <a:noFill/>
          </a:ln>
        </p:spPr>
        <p:txBody>
          <a:bodyPr spcFirstLastPara="1" wrap="square" lIns="91425" tIns="91425" rIns="91425" bIns="91425" anchor="t" anchorCtr="0">
            <a:spAutoFit/>
          </a:bodyPr>
          <a:lstStyle/>
          <a:p>
            <a:pPr marL="0" lvl="0" indent="0" algn="ctr" rtl="0">
              <a:lnSpc>
                <a:spcPct val="95000"/>
              </a:lnSpc>
              <a:spcBef>
                <a:spcPts val="0"/>
              </a:spcBef>
              <a:spcAft>
                <a:spcPts val="0"/>
              </a:spcAft>
              <a:buNone/>
            </a:pPr>
            <a:r>
              <a:rPr lang="en-GB" sz="1915" b="1">
                <a:solidFill>
                  <a:srgbClr val="134F5C"/>
                </a:solidFill>
                <a:latin typeface="Poppins"/>
                <a:ea typeface="Poppins"/>
                <a:cs typeface="Poppins"/>
                <a:sym typeface="Poppins"/>
              </a:rPr>
              <a:t>What if we reduce our waste heading for landfill?</a:t>
            </a:r>
            <a:endParaRPr sz="1915">
              <a:solidFill>
                <a:srgbClr val="134F5C"/>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9"/>
          <p:cNvPicPr preferRelativeResize="0"/>
          <p:nvPr/>
        </p:nvPicPr>
        <p:blipFill rotWithShape="1">
          <a:blip r:embed="rId3" cstate="email">
            <a:alphaModFix/>
            <a:extLst>
              <a:ext uri="{28A0092B-C50C-407E-A947-70E740481C1C}">
                <a14:useLocalDpi xmlns:a14="http://schemas.microsoft.com/office/drawing/2010/main"/>
              </a:ext>
            </a:extLst>
          </a:blip>
          <a:srcRect b="4479"/>
          <a:stretch/>
        </p:blipFill>
        <p:spPr>
          <a:xfrm>
            <a:off x="152400" y="152400"/>
            <a:ext cx="8552324" cy="4621800"/>
          </a:xfrm>
          <a:prstGeom prst="rect">
            <a:avLst/>
          </a:prstGeom>
          <a:noFill/>
          <a:ln>
            <a:noFill/>
          </a:ln>
        </p:spPr>
      </p:pic>
      <p:sp>
        <p:nvSpPr>
          <p:cNvPr id="105" name="Google Shape;105;p19"/>
          <p:cNvSpPr txBox="1"/>
          <p:nvPr/>
        </p:nvSpPr>
        <p:spPr>
          <a:xfrm>
            <a:off x="0" y="4774200"/>
            <a:ext cx="4663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u="sng">
                <a:solidFill>
                  <a:schemeClr val="hlink"/>
                </a:solidFill>
                <a:hlinkClick r:id="rId4"/>
              </a:rPr>
              <a:t>https://openknowledge.worldbank.org/handle/10986/30317</a:t>
            </a:r>
            <a:r>
              <a:rPr lang="en-GB" sz="1200"/>
              <a:t> </a:t>
            </a: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0" descr="A picture containing outdoor, spring, nature, smok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1"/>
            <a:ext cx="9144000" cy="5143500"/>
          </a:xfrm>
          <a:prstGeom prst="rect">
            <a:avLst/>
          </a:prstGeom>
          <a:noFill/>
          <a:ln>
            <a:noFill/>
          </a:ln>
        </p:spPr>
      </p:pic>
      <p:sp>
        <p:nvSpPr>
          <p:cNvPr id="111" name="Google Shape;111;p20"/>
          <p:cNvSpPr txBox="1"/>
          <p:nvPr/>
        </p:nvSpPr>
        <p:spPr>
          <a:xfrm>
            <a:off x="938400" y="0"/>
            <a:ext cx="7267200" cy="464700"/>
          </a:xfrm>
          <a:prstGeom prst="rect">
            <a:avLst/>
          </a:prstGeom>
          <a:noFill/>
          <a:ln>
            <a:noFill/>
          </a:ln>
        </p:spPr>
        <p:txBody>
          <a:bodyPr spcFirstLastPara="1" wrap="square" lIns="91425" tIns="91425" rIns="91425" bIns="91425" anchor="t" anchorCtr="0">
            <a:spAutoFit/>
          </a:bodyPr>
          <a:lstStyle/>
          <a:p>
            <a:pPr marL="0" lvl="0" indent="0" algn="ctr" rtl="0">
              <a:lnSpc>
                <a:spcPct val="95000"/>
              </a:lnSpc>
              <a:spcBef>
                <a:spcPts val="0"/>
              </a:spcBef>
              <a:spcAft>
                <a:spcPts val="0"/>
              </a:spcAft>
              <a:buNone/>
            </a:pPr>
            <a:r>
              <a:rPr lang="en-GB" sz="1915" b="1">
                <a:solidFill>
                  <a:srgbClr val="134F5C"/>
                </a:solidFill>
                <a:latin typeface="Poppins"/>
                <a:ea typeface="Poppins"/>
                <a:cs typeface="Poppins"/>
                <a:sym typeface="Poppins"/>
              </a:rPr>
              <a:t>How can we create a new habitat?</a:t>
            </a:r>
            <a:endParaRPr sz="1915">
              <a:solidFill>
                <a:srgbClr val="134F5C"/>
              </a:solidFill>
              <a:latin typeface="Poppins"/>
              <a:ea typeface="Poppins"/>
              <a:cs typeface="Poppins"/>
              <a:sym typeface="Poppins"/>
            </a:endParaRPr>
          </a:p>
        </p:txBody>
      </p:sp>
      <p:sp>
        <p:nvSpPr>
          <p:cNvPr id="112" name="Google Shape;112;p20"/>
          <p:cNvSpPr txBox="1"/>
          <p:nvPr/>
        </p:nvSpPr>
        <p:spPr>
          <a:xfrm>
            <a:off x="938400" y="783475"/>
            <a:ext cx="7267200" cy="464700"/>
          </a:xfrm>
          <a:prstGeom prst="rect">
            <a:avLst/>
          </a:prstGeom>
          <a:noFill/>
          <a:ln>
            <a:noFill/>
          </a:ln>
        </p:spPr>
        <p:txBody>
          <a:bodyPr spcFirstLastPara="1" wrap="square" lIns="91425" tIns="91425" rIns="91425" bIns="91425" anchor="t" anchorCtr="0">
            <a:spAutoFit/>
          </a:bodyPr>
          <a:lstStyle/>
          <a:p>
            <a:pPr marL="0" lvl="0" indent="0" algn="ctr" rtl="0">
              <a:lnSpc>
                <a:spcPct val="95000"/>
              </a:lnSpc>
              <a:spcBef>
                <a:spcPts val="0"/>
              </a:spcBef>
              <a:spcAft>
                <a:spcPts val="0"/>
              </a:spcAft>
              <a:buNone/>
            </a:pPr>
            <a:r>
              <a:rPr lang="en-GB" sz="1915" b="1">
                <a:solidFill>
                  <a:srgbClr val="134F5C"/>
                </a:solidFill>
                <a:latin typeface="Poppins"/>
                <a:ea typeface="Poppins"/>
                <a:cs typeface="Poppins"/>
                <a:sym typeface="Poppins"/>
              </a:rPr>
              <a:t>What is required to create a new habitat?</a:t>
            </a:r>
            <a:endParaRPr sz="1915">
              <a:solidFill>
                <a:srgbClr val="134F5C"/>
              </a:solidFill>
              <a:latin typeface="Poppins"/>
              <a:ea typeface="Poppins"/>
              <a:cs typeface="Poppins"/>
              <a:sym typeface="Poppins"/>
            </a:endParaRPr>
          </a:p>
        </p:txBody>
      </p:sp>
      <p:sp>
        <p:nvSpPr>
          <p:cNvPr id="113" name="Google Shape;113;p20"/>
          <p:cNvSpPr txBox="1">
            <a:spLocks noGrp="1"/>
          </p:cNvSpPr>
          <p:nvPr>
            <p:ph type="title"/>
          </p:nvPr>
        </p:nvSpPr>
        <p:spPr>
          <a:xfrm>
            <a:off x="1593600" y="320575"/>
            <a:ext cx="6529800" cy="46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891"/>
              <a:buNone/>
            </a:pPr>
            <a:r>
              <a:rPr lang="en-GB" sz="1928" b="1">
                <a:solidFill>
                  <a:srgbClr val="134F5C"/>
                </a:solidFill>
                <a:latin typeface="Poppins"/>
                <a:ea typeface="Poppins"/>
                <a:cs typeface="Poppins"/>
                <a:sym typeface="Poppins"/>
              </a:rPr>
              <a:t>What happens when landfills are full and disused?</a:t>
            </a:r>
            <a:endParaRPr sz="1928" b="1">
              <a:solidFill>
                <a:srgbClr val="134F5C"/>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119" name="Google Shape;119;p21"/>
          <p:cNvSpPr txBox="1">
            <a:spLocks noGrp="1"/>
          </p:cNvSpPr>
          <p:nvPr>
            <p:ph type="title"/>
          </p:nvPr>
        </p:nvSpPr>
        <p:spPr>
          <a:xfrm>
            <a:off x="1194025" y="0"/>
            <a:ext cx="6796800" cy="704100"/>
          </a:xfrm>
          <a:prstGeom prst="rect">
            <a:avLst/>
          </a:prstGeom>
          <a:solidFill>
            <a:srgbClr val="EEEEEE">
              <a:alpha val="41340"/>
            </a:srgbClr>
          </a:solidFill>
        </p:spPr>
        <p:txBody>
          <a:bodyPr spcFirstLastPara="1" wrap="square" lIns="91425" tIns="91425" rIns="91425" bIns="91425" anchor="t" anchorCtr="0">
            <a:normAutofit fontScale="90000"/>
          </a:bodyPr>
          <a:lstStyle/>
          <a:p>
            <a:pPr marL="0" lvl="0" indent="0" algn="ctr" rtl="0">
              <a:spcBef>
                <a:spcPts val="0"/>
              </a:spcBef>
              <a:spcAft>
                <a:spcPts val="0"/>
              </a:spcAft>
              <a:buSzPct val="51562"/>
              <a:buNone/>
            </a:pPr>
            <a:r>
              <a:rPr lang="en-GB" sz="1920">
                <a:solidFill>
                  <a:srgbClr val="134F5C"/>
                </a:solidFill>
                <a:latin typeface="Poppins SemiBold"/>
                <a:ea typeface="Poppins SemiBold"/>
                <a:cs typeface="Poppins SemiBold"/>
                <a:sym typeface="Poppins SemiBold"/>
              </a:rPr>
              <a:t>They get capped and lined to contain the contaminated waste and to prevent any pollution leaching out</a:t>
            </a:r>
            <a:endParaRPr sz="1920">
              <a:solidFill>
                <a:srgbClr val="134F5C"/>
              </a:solidFill>
              <a:latin typeface="Poppins SemiBold"/>
              <a:ea typeface="Poppins SemiBold"/>
              <a:cs typeface="Poppins SemiBold"/>
              <a:sym typeface="Poppins SemiBo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715</Words>
  <Application>Microsoft Macintosh PowerPoint</Application>
  <PresentationFormat>On-screen Show (16:9)</PresentationFormat>
  <Paragraphs>107</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Poppins</vt:lpstr>
      <vt:lpstr>Poppins Medium</vt:lpstr>
      <vt:lpstr>Poppins SemiBold</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happens when landfills are full and disused?</vt:lpstr>
      <vt:lpstr>They get capped and lined to contain the contaminated waste and to prevent any pollution leaching out</vt:lpstr>
      <vt:lpstr>PowerPoint Presentation</vt:lpstr>
      <vt:lpstr>PowerPoint Presentation</vt:lpstr>
      <vt:lpstr>Can nature return to disused landfill sites?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 we restore it back to what it was like before?</vt:lpstr>
      <vt:lpstr>PowerPoint Presentation</vt:lpstr>
      <vt:lpstr>There are 4 landfill sites in north Wales being rewilded </vt:lpstr>
      <vt:lpstr>Designing the new habitats</vt:lpstr>
      <vt:lpstr>Where do you fit in?</vt:lpstr>
      <vt:lpstr>Reimagine…..</vt:lpstr>
      <vt:lpstr>For more information &amp; ways to get involved 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Jim Langley</cp:lastModifiedBy>
  <cp:revision>1</cp:revision>
  <dcterms:modified xsi:type="dcterms:W3CDTF">2022-02-23T08:45:36Z</dcterms:modified>
</cp:coreProperties>
</file>